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2"/>
  </p:notesMasterIdLst>
  <p:sldIdLst>
    <p:sldId id="257" r:id="rId2"/>
    <p:sldId id="258" r:id="rId3"/>
    <p:sldId id="259" r:id="rId4"/>
    <p:sldId id="260" r:id="rId5"/>
    <p:sldId id="261" r:id="rId6"/>
    <p:sldId id="262" r:id="rId7"/>
    <p:sldId id="263" r:id="rId8"/>
    <p:sldId id="268" r:id="rId9"/>
    <p:sldId id="264" r:id="rId10"/>
    <p:sldId id="285" r:id="rId11"/>
    <p:sldId id="280" r:id="rId12"/>
    <p:sldId id="286" r:id="rId13"/>
    <p:sldId id="288" r:id="rId14"/>
    <p:sldId id="284" r:id="rId15"/>
    <p:sldId id="273" r:id="rId16"/>
    <p:sldId id="276" r:id="rId17"/>
    <p:sldId id="266" r:id="rId18"/>
    <p:sldId id="265" r:id="rId19"/>
    <p:sldId id="270" r:id="rId20"/>
    <p:sldId id="269"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snapToObjects="1">
      <p:cViewPr varScale="1">
        <p:scale>
          <a:sx n="142" d="100"/>
          <a:sy n="142" d="100"/>
        </p:scale>
        <p:origin x="162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A3DD55-10D3-4709-872A-491EBE6FBE9A}" type="doc">
      <dgm:prSet loTypeId="urn:microsoft.com/office/officeart/2009/layout/CircleArrowProcess" loCatId="cycle" qsTypeId="urn:microsoft.com/office/officeart/2005/8/quickstyle/simple1" qsCatId="simple" csTypeId="urn:microsoft.com/office/officeart/2005/8/colors/accent1_2" csCatId="accent1" phldr="1"/>
      <dgm:spPr/>
      <dgm:t>
        <a:bodyPr/>
        <a:lstStyle/>
        <a:p>
          <a:endParaRPr lang="en-US"/>
        </a:p>
      </dgm:t>
    </dgm:pt>
    <dgm:pt modelId="{58F909A2-1762-477D-80B7-C9E5B97698D7}">
      <dgm:prSet phldrT="[Text]" custT="1"/>
      <dgm:spPr>
        <a:xfrm>
          <a:off x="823877" y="358681"/>
          <a:ext cx="847609" cy="337673"/>
        </a:xfrm>
        <a:prstGeom prst="rect">
          <a:avLst/>
        </a:prstGeom>
        <a:noFill/>
        <a:ln>
          <a:noFill/>
        </a:ln>
        <a:effectLst/>
      </dgm:spPr>
      <dgm:t>
        <a:bodyPr/>
        <a:lstStyle/>
        <a:p>
          <a:pPr>
            <a:buNone/>
          </a:pPr>
          <a:r>
            <a:rPr lang="en-US" sz="1000">
              <a:solidFill>
                <a:srgbClr val="000000">
                  <a:hueOff val="0"/>
                  <a:satOff val="0"/>
                  <a:lumOff val="0"/>
                  <a:alphaOff val="0"/>
                </a:srgbClr>
              </a:solidFill>
              <a:latin typeface="Myriad Pro" panose="020B0503030403020204" pitchFamily="34" charset="0"/>
              <a:ea typeface="+mn-ea"/>
              <a:cs typeface="+mn-cs"/>
            </a:rPr>
            <a:t>Variant phenotype confirmation</a:t>
          </a:r>
        </a:p>
      </dgm:t>
    </dgm:pt>
    <dgm:pt modelId="{995CE9B9-9A3D-4A10-8DC4-7DD1544543DE}" type="parTrans" cxnId="{455CFFB8-4116-45E4-9AD7-DCF6C3EFB573}">
      <dgm:prSet/>
      <dgm:spPr/>
      <dgm:t>
        <a:bodyPr/>
        <a:lstStyle/>
        <a:p>
          <a:endParaRPr lang="en-US" sz="1000">
            <a:latin typeface="Myriad Pro" panose="020B0503030403020204" pitchFamily="34" charset="0"/>
          </a:endParaRPr>
        </a:p>
      </dgm:t>
    </dgm:pt>
    <dgm:pt modelId="{024D8850-6D02-4B49-80A6-E7E7E26A3E85}" type="sibTrans" cxnId="{455CFFB8-4116-45E4-9AD7-DCF6C3EFB573}">
      <dgm:prSet/>
      <dgm:spPr/>
      <dgm:t>
        <a:bodyPr/>
        <a:lstStyle/>
        <a:p>
          <a:endParaRPr lang="en-US" sz="1000">
            <a:latin typeface="Myriad Pro" panose="020B0503030403020204" pitchFamily="34" charset="0"/>
          </a:endParaRPr>
        </a:p>
      </dgm:t>
    </dgm:pt>
    <dgm:pt modelId="{908117EE-E4A3-4710-AC9F-8A126ED49C6E}">
      <dgm:prSet phldrT="[Text]" custT="1"/>
      <dgm:spPr>
        <a:xfrm>
          <a:off x="601685" y="1183574"/>
          <a:ext cx="675606" cy="337673"/>
        </a:xfrm>
        <a:prstGeom prst="rect">
          <a:avLst/>
        </a:prstGeom>
        <a:noFill/>
        <a:ln>
          <a:noFill/>
        </a:ln>
        <a:effectLst/>
      </dgm:spPr>
      <dgm:t>
        <a:bodyPr/>
        <a:lstStyle/>
        <a:p>
          <a:pPr>
            <a:buNone/>
          </a:pPr>
          <a:r>
            <a:rPr lang="en-US" sz="1000">
              <a:solidFill>
                <a:srgbClr val="000000">
                  <a:hueOff val="0"/>
                  <a:satOff val="0"/>
                  <a:lumOff val="0"/>
                  <a:alphaOff val="0"/>
                </a:srgbClr>
              </a:solidFill>
              <a:latin typeface="Myriad Pro" panose="020B0503030403020204" pitchFamily="34" charset="0"/>
              <a:ea typeface="+mn-ea"/>
              <a:cs typeface="+mn-cs"/>
            </a:rPr>
            <a:t>Cross-validation</a:t>
          </a:r>
        </a:p>
      </dgm:t>
    </dgm:pt>
    <dgm:pt modelId="{CE227B92-D154-47FB-98D5-646F5EF37284}" type="parTrans" cxnId="{164138ED-4C9F-4F98-AE9D-986DBCD5C1C1}">
      <dgm:prSet/>
      <dgm:spPr/>
      <dgm:t>
        <a:bodyPr/>
        <a:lstStyle/>
        <a:p>
          <a:endParaRPr lang="en-US" sz="1000">
            <a:latin typeface="Myriad Pro" panose="020B0503030403020204" pitchFamily="34" charset="0"/>
          </a:endParaRPr>
        </a:p>
      </dgm:t>
    </dgm:pt>
    <dgm:pt modelId="{3BB681BC-CBEF-461A-850B-BC9B9A8C4468}" type="sibTrans" cxnId="{164138ED-4C9F-4F98-AE9D-986DBCD5C1C1}">
      <dgm:prSet/>
      <dgm:spPr/>
      <dgm:t>
        <a:bodyPr/>
        <a:lstStyle/>
        <a:p>
          <a:endParaRPr lang="en-US" sz="1000">
            <a:latin typeface="Myriad Pro" panose="020B0503030403020204" pitchFamily="34" charset="0"/>
          </a:endParaRPr>
        </a:p>
      </dgm:t>
    </dgm:pt>
    <dgm:pt modelId="{7B1D6D50-D84D-495E-A8EB-FE5F87DF7FBC}">
      <dgm:prSet phldrT="[Text]" custT="1"/>
      <dgm:spPr>
        <a:xfrm>
          <a:off x="1008199" y="1939650"/>
          <a:ext cx="675606" cy="337673"/>
        </a:xfrm>
        <a:prstGeom prst="rect">
          <a:avLst/>
        </a:prstGeom>
        <a:noFill/>
        <a:ln>
          <a:noFill/>
        </a:ln>
        <a:effectLst/>
      </dgm:spPr>
      <dgm:t>
        <a:bodyPr/>
        <a:lstStyle/>
        <a:p>
          <a:pPr>
            <a:buNone/>
          </a:pPr>
          <a:r>
            <a:rPr lang="en-US" sz="1000">
              <a:solidFill>
                <a:srgbClr val="000000">
                  <a:hueOff val="0"/>
                  <a:satOff val="0"/>
                  <a:lumOff val="0"/>
                  <a:alphaOff val="0"/>
                </a:srgbClr>
              </a:solidFill>
              <a:latin typeface="Myriad Pro" panose="020B0503030403020204" pitchFamily="34" charset="0"/>
              <a:ea typeface="+mn-ea"/>
              <a:cs typeface="+mn-cs"/>
            </a:rPr>
            <a:t>Literature Search</a:t>
          </a:r>
        </a:p>
      </dgm:t>
    </dgm:pt>
    <dgm:pt modelId="{C57614EE-9B34-47B9-8965-40DC83ABBEC0}" type="parTrans" cxnId="{20FA793D-89EB-4CBF-9EE9-C9A5230851C4}">
      <dgm:prSet/>
      <dgm:spPr/>
      <dgm:t>
        <a:bodyPr/>
        <a:lstStyle/>
        <a:p>
          <a:endParaRPr lang="en-US" sz="1000">
            <a:latin typeface="Myriad Pro" panose="020B0503030403020204" pitchFamily="34" charset="0"/>
          </a:endParaRPr>
        </a:p>
      </dgm:t>
    </dgm:pt>
    <dgm:pt modelId="{D577E54F-6048-4CD2-9003-E44F0E9F400C}" type="sibTrans" cxnId="{20FA793D-89EB-4CBF-9EE9-C9A5230851C4}">
      <dgm:prSet/>
      <dgm:spPr/>
      <dgm:t>
        <a:bodyPr/>
        <a:lstStyle/>
        <a:p>
          <a:endParaRPr lang="en-US" sz="1000">
            <a:latin typeface="Myriad Pro" panose="020B0503030403020204" pitchFamily="34" charset="0"/>
          </a:endParaRPr>
        </a:p>
      </dgm:t>
    </dgm:pt>
    <dgm:pt modelId="{084F182C-6874-4D4B-8DC6-C28FBFA69A3E}">
      <dgm:prSet phldrT="[Text]" custT="1"/>
      <dgm:spPr>
        <a:xfrm>
          <a:off x="670509" y="2636730"/>
          <a:ext cx="675606" cy="337673"/>
        </a:xfrm>
        <a:prstGeom prst="rect">
          <a:avLst/>
        </a:prstGeom>
        <a:noFill/>
        <a:ln>
          <a:noFill/>
        </a:ln>
        <a:effectLst/>
      </dgm:spPr>
      <dgm:t>
        <a:bodyPr/>
        <a:lstStyle/>
        <a:p>
          <a:pPr>
            <a:buNone/>
          </a:pPr>
          <a:r>
            <a:rPr lang="en-US" sz="1000" err="1">
              <a:solidFill>
                <a:srgbClr val="000000">
                  <a:hueOff val="0"/>
                  <a:satOff val="0"/>
                  <a:lumOff val="0"/>
                  <a:alphaOff val="0"/>
                </a:srgbClr>
              </a:solidFill>
              <a:latin typeface="Myriad Pro" panose="020B0503030403020204" pitchFamily="34" charset="0"/>
              <a:ea typeface="+mn-ea"/>
              <a:cs typeface="+mn-cs"/>
            </a:rPr>
            <a:t>Druggability</a:t>
          </a:r>
          <a:endParaRPr lang="en-US" sz="1000">
            <a:solidFill>
              <a:srgbClr val="000000">
                <a:hueOff val="0"/>
                <a:satOff val="0"/>
                <a:lumOff val="0"/>
                <a:alphaOff val="0"/>
              </a:srgbClr>
            </a:solidFill>
            <a:latin typeface="Myriad Pro" panose="020B0503030403020204" pitchFamily="34" charset="0"/>
            <a:ea typeface="+mn-ea"/>
            <a:cs typeface="+mn-cs"/>
          </a:endParaRPr>
        </a:p>
      </dgm:t>
    </dgm:pt>
    <dgm:pt modelId="{A5E4B10E-557F-4B23-9B19-693AF6CCFEB9}" type="parTrans" cxnId="{B8E4A333-3CFB-4BB8-89C9-4322428E8B2C}">
      <dgm:prSet/>
      <dgm:spPr/>
      <dgm:t>
        <a:bodyPr/>
        <a:lstStyle/>
        <a:p>
          <a:endParaRPr lang="en-US" sz="1000">
            <a:latin typeface="Myriad Pro" panose="020B0503030403020204" pitchFamily="34" charset="0"/>
          </a:endParaRPr>
        </a:p>
      </dgm:t>
    </dgm:pt>
    <dgm:pt modelId="{CD857536-1D2E-4723-89B3-2C500547FABF}" type="sibTrans" cxnId="{B8E4A333-3CFB-4BB8-89C9-4322428E8B2C}">
      <dgm:prSet/>
      <dgm:spPr/>
      <dgm:t>
        <a:bodyPr/>
        <a:lstStyle/>
        <a:p>
          <a:endParaRPr lang="en-US" sz="1000">
            <a:latin typeface="Myriad Pro" panose="020B0503030403020204" pitchFamily="34" charset="0"/>
          </a:endParaRPr>
        </a:p>
      </dgm:t>
    </dgm:pt>
    <dgm:pt modelId="{85FD91C3-36A8-4701-B648-BA7042D7A5F4}">
      <dgm:prSet phldrT="[Text]" custT="1"/>
      <dgm:spPr>
        <a:xfrm>
          <a:off x="620454" y="3784022"/>
          <a:ext cx="834725" cy="337673"/>
        </a:xfrm>
        <a:prstGeom prst="rect">
          <a:avLst/>
        </a:prstGeom>
        <a:noFill/>
        <a:ln>
          <a:noFill/>
        </a:ln>
        <a:effectLst/>
      </dgm:spPr>
      <dgm:t>
        <a:bodyPr/>
        <a:lstStyle/>
        <a:p>
          <a:pPr>
            <a:buNone/>
          </a:pPr>
          <a:r>
            <a:rPr lang="en-US" sz="1000">
              <a:solidFill>
                <a:srgbClr val="000000">
                  <a:hueOff val="0"/>
                  <a:satOff val="0"/>
                  <a:lumOff val="0"/>
                  <a:alphaOff val="0"/>
                </a:srgbClr>
              </a:solidFill>
              <a:latin typeface="Myriad Pro" panose="020B0503030403020204" pitchFamily="34" charset="0"/>
              <a:ea typeface="+mn-ea"/>
              <a:cs typeface="+mn-cs"/>
            </a:rPr>
            <a:t>Developmental phenotypes</a:t>
          </a:r>
        </a:p>
      </dgm:t>
    </dgm:pt>
    <dgm:pt modelId="{AFFD1907-1D39-4649-9903-9B482551129B}" type="parTrans" cxnId="{3F1E8AEC-8DF1-4F94-8FB8-C4C4098F00EA}">
      <dgm:prSet/>
      <dgm:spPr/>
      <dgm:t>
        <a:bodyPr/>
        <a:lstStyle/>
        <a:p>
          <a:endParaRPr lang="en-US" sz="1000">
            <a:latin typeface="Myriad Pro" panose="020B0503030403020204" pitchFamily="34" charset="0"/>
          </a:endParaRPr>
        </a:p>
      </dgm:t>
    </dgm:pt>
    <dgm:pt modelId="{64224535-E9E0-4FFB-B97F-C0B4D36A7C78}" type="sibTrans" cxnId="{3F1E8AEC-8DF1-4F94-8FB8-C4C4098F00EA}">
      <dgm:prSet/>
      <dgm:spPr/>
      <dgm:t>
        <a:bodyPr/>
        <a:lstStyle/>
        <a:p>
          <a:endParaRPr lang="en-US" sz="1000">
            <a:latin typeface="Myriad Pro" panose="020B0503030403020204" pitchFamily="34" charset="0"/>
          </a:endParaRPr>
        </a:p>
      </dgm:t>
    </dgm:pt>
    <dgm:pt modelId="{A6BC89C8-C92E-4A51-8D87-942B0A976140}">
      <dgm:prSet phldrT="[Text]" custT="1"/>
      <dgm:spPr>
        <a:xfrm>
          <a:off x="1047526" y="3293422"/>
          <a:ext cx="675606" cy="337673"/>
        </a:xfrm>
        <a:prstGeom prst="rect">
          <a:avLst/>
        </a:prstGeom>
        <a:noFill/>
        <a:ln>
          <a:noFill/>
        </a:ln>
        <a:effectLst/>
      </dgm:spPr>
      <dgm:t>
        <a:bodyPr/>
        <a:lstStyle/>
        <a:p>
          <a:pPr>
            <a:buNone/>
          </a:pPr>
          <a:r>
            <a:rPr lang="en-US" sz="1000">
              <a:solidFill>
                <a:srgbClr val="000000">
                  <a:hueOff val="0"/>
                  <a:satOff val="0"/>
                  <a:lumOff val="0"/>
                  <a:alphaOff val="0"/>
                </a:srgbClr>
              </a:solidFill>
              <a:latin typeface="Myriad Pro" panose="020B0503030403020204" pitchFamily="34" charset="0"/>
              <a:ea typeface="+mn-ea"/>
              <a:cs typeface="+mn-cs"/>
            </a:rPr>
            <a:t>Clinical trials</a:t>
          </a:r>
        </a:p>
      </dgm:t>
    </dgm:pt>
    <dgm:pt modelId="{BDBA13D5-1D03-43C8-B97E-02A9B67A3FDD}" type="parTrans" cxnId="{03277774-9BE4-4FFA-A0AA-8C52844635C6}">
      <dgm:prSet/>
      <dgm:spPr/>
      <dgm:t>
        <a:bodyPr/>
        <a:lstStyle/>
        <a:p>
          <a:endParaRPr lang="en-US" sz="1000">
            <a:latin typeface="Myriad Pro" panose="020B0503030403020204" pitchFamily="34" charset="0"/>
          </a:endParaRPr>
        </a:p>
      </dgm:t>
    </dgm:pt>
    <dgm:pt modelId="{25F27D80-1BA1-4332-9C0C-D47900EE94D5}" type="sibTrans" cxnId="{03277774-9BE4-4FFA-A0AA-8C52844635C6}">
      <dgm:prSet/>
      <dgm:spPr/>
      <dgm:t>
        <a:bodyPr/>
        <a:lstStyle/>
        <a:p>
          <a:endParaRPr lang="en-US" sz="1000">
            <a:latin typeface="Myriad Pro" panose="020B0503030403020204" pitchFamily="34" charset="0"/>
          </a:endParaRPr>
        </a:p>
      </dgm:t>
    </dgm:pt>
    <dgm:pt modelId="{DCDC88CF-6D48-4F2A-BFC9-F19AD3E2BDD5}">
      <dgm:prSet phldrT="[Text]" custT="1"/>
      <dgm:spPr>
        <a:xfrm>
          <a:off x="900041" y="4569594"/>
          <a:ext cx="675606" cy="337673"/>
        </a:xfrm>
        <a:prstGeom prst="rect">
          <a:avLst/>
        </a:prstGeom>
        <a:noFill/>
        <a:ln>
          <a:noFill/>
        </a:ln>
        <a:effectLst/>
      </dgm:spPr>
      <dgm:t>
        <a:bodyPr/>
        <a:lstStyle/>
        <a:p>
          <a:pPr>
            <a:buNone/>
          </a:pPr>
          <a:r>
            <a:rPr lang="en-US" sz="1400" b="1">
              <a:solidFill>
                <a:srgbClr val="000000">
                  <a:hueOff val="0"/>
                  <a:satOff val="0"/>
                  <a:lumOff val="0"/>
                  <a:alphaOff val="0"/>
                </a:srgbClr>
              </a:solidFill>
              <a:latin typeface="Myriad Pro" panose="020B0503030403020204" pitchFamily="34" charset="0"/>
              <a:ea typeface="+mn-ea"/>
              <a:cs typeface="+mn-cs"/>
            </a:rPr>
            <a:t>Score</a:t>
          </a:r>
        </a:p>
      </dgm:t>
    </dgm:pt>
    <dgm:pt modelId="{6EF3C7B5-9C26-4203-82E4-565648B81E16}" type="parTrans" cxnId="{B66C739F-FB57-47D7-80A3-1DB9BB9B0850}">
      <dgm:prSet/>
      <dgm:spPr/>
      <dgm:t>
        <a:bodyPr/>
        <a:lstStyle/>
        <a:p>
          <a:endParaRPr lang="en-US" sz="1000">
            <a:latin typeface="Myriad Pro" panose="020B0503030403020204" pitchFamily="34" charset="0"/>
          </a:endParaRPr>
        </a:p>
      </dgm:t>
    </dgm:pt>
    <dgm:pt modelId="{3AD08393-1998-4FA2-BCFC-839AACEFE095}" type="sibTrans" cxnId="{B66C739F-FB57-47D7-80A3-1DB9BB9B0850}">
      <dgm:prSet/>
      <dgm:spPr/>
      <dgm:t>
        <a:bodyPr/>
        <a:lstStyle/>
        <a:p>
          <a:endParaRPr lang="en-US" sz="1000">
            <a:latin typeface="Myriad Pro" panose="020B0503030403020204" pitchFamily="34" charset="0"/>
          </a:endParaRPr>
        </a:p>
      </dgm:t>
    </dgm:pt>
    <dgm:pt modelId="{2B4466F1-F08C-4A52-B5D7-6D6CB9666AE4}" type="pres">
      <dgm:prSet presAssocID="{C9A3DD55-10D3-4709-872A-491EBE6FBE9A}" presName="Name0" presStyleCnt="0">
        <dgm:presLayoutVars>
          <dgm:chMax val="7"/>
          <dgm:chPref val="7"/>
          <dgm:dir/>
          <dgm:animLvl val="lvl"/>
        </dgm:presLayoutVars>
      </dgm:prSet>
      <dgm:spPr/>
    </dgm:pt>
    <dgm:pt modelId="{7ECA9B48-D2AE-4483-B046-3D624C2D80C7}" type="pres">
      <dgm:prSet presAssocID="{58F909A2-1762-477D-80B7-C9E5B97698D7}" presName="Accent1" presStyleCnt="0"/>
      <dgm:spPr/>
    </dgm:pt>
    <dgm:pt modelId="{F6673618-A5D2-4EAB-9506-561CFFCECB61}" type="pres">
      <dgm:prSet presAssocID="{58F909A2-1762-477D-80B7-C9E5B97698D7}" presName="Accent" presStyleLbl="node1" presStyleIdx="0" presStyleCnt="7" custScaleX="135382" custScaleY="135382" custLinFactNeighborX="-8122" custLinFactNeighborY="3249"/>
      <dgm:spPr>
        <a:xfrm>
          <a:off x="428406" y="-67759"/>
          <a:ext cx="1638990" cy="1639133"/>
        </a:xfrm>
        <a:prstGeom prst="circularArrow">
          <a:avLst>
            <a:gd name="adj1" fmla="val 10980"/>
            <a:gd name="adj2" fmla="val 1142322"/>
            <a:gd name="adj3" fmla="val 4500000"/>
            <a:gd name="adj4" fmla="val 108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ln>
        <a:effectLst/>
      </dgm:spPr>
    </dgm:pt>
    <dgm:pt modelId="{03D3F3DA-0160-4477-B3CE-ACE1CDB07370}" type="pres">
      <dgm:prSet presAssocID="{58F909A2-1762-477D-80B7-C9E5B97698D7}" presName="Parent1" presStyleLbl="revTx" presStyleIdx="0" presStyleCnt="7" custScaleX="125459" custLinFactNeighborX="-14553" custLinFactNeighborY="-55322">
        <dgm:presLayoutVars>
          <dgm:chMax val="1"/>
          <dgm:chPref val="1"/>
          <dgm:bulletEnabled val="1"/>
        </dgm:presLayoutVars>
      </dgm:prSet>
      <dgm:spPr/>
    </dgm:pt>
    <dgm:pt modelId="{A963CD2A-39FE-4BFF-B019-A70C45235A6C}" type="pres">
      <dgm:prSet presAssocID="{908117EE-E4A3-4710-AC9F-8A126ED49C6E}" presName="Accent2" presStyleCnt="0"/>
      <dgm:spPr/>
    </dgm:pt>
    <dgm:pt modelId="{944AC57B-33C6-4EFC-A13C-B9152E5E8F4C}" type="pres">
      <dgm:prSet presAssocID="{908117EE-E4A3-4710-AC9F-8A126ED49C6E}" presName="Accent" presStyleLbl="node1" presStyleIdx="1" presStyleCnt="7" custScaleX="120167" custScaleY="120167"/>
      <dgm:spPr>
        <a:xfrm>
          <a:off x="282507" y="680501"/>
          <a:ext cx="1454791" cy="1454918"/>
        </a:xfrm>
        <a:prstGeom prst="leftCircularArrow">
          <a:avLst>
            <a:gd name="adj1" fmla="val 10980"/>
            <a:gd name="adj2" fmla="val 1142322"/>
            <a:gd name="adj3" fmla="val 6300000"/>
            <a:gd name="adj4" fmla="val 189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ln>
        <a:effectLst/>
      </dgm:spPr>
    </dgm:pt>
    <dgm:pt modelId="{92E9548E-EE25-4B51-95A5-504E3FC70E21}" type="pres">
      <dgm:prSet presAssocID="{908117EE-E4A3-4710-AC9F-8A126ED49C6E}" presName="Parent2" presStyleLbl="revTx" presStyleIdx="1" presStyleCnt="7" custLinFactNeighborX="-10187" custLinFactNeighborY="-17471">
        <dgm:presLayoutVars>
          <dgm:chMax val="1"/>
          <dgm:chPref val="1"/>
          <dgm:bulletEnabled val="1"/>
        </dgm:presLayoutVars>
      </dgm:prSet>
      <dgm:spPr/>
    </dgm:pt>
    <dgm:pt modelId="{1CA8BFB7-23A3-42C0-B121-74BA09787FB6}" type="pres">
      <dgm:prSet presAssocID="{7B1D6D50-D84D-495E-A8EB-FE5F87DF7FBC}" presName="Accent3" presStyleCnt="0"/>
      <dgm:spPr/>
    </dgm:pt>
    <dgm:pt modelId="{982A8191-5667-42B7-956B-6A16D92CF814}" type="pres">
      <dgm:prSet presAssocID="{7B1D6D50-D84D-495E-A8EB-FE5F87DF7FBC}" presName="Accent" presStyleLbl="node1" presStyleIdx="2" presStyleCnt="7" custScaleX="110583" custScaleY="110583"/>
      <dgm:spPr>
        <a:xfrm>
          <a:off x="676848" y="1437191"/>
          <a:ext cx="1338763" cy="1338880"/>
        </a:xfrm>
        <a:prstGeom prst="circularArrow">
          <a:avLst>
            <a:gd name="adj1" fmla="val 10980"/>
            <a:gd name="adj2" fmla="val 1142322"/>
            <a:gd name="adj3" fmla="val 4500000"/>
            <a:gd name="adj4" fmla="val 135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ln>
        <a:effectLst/>
      </dgm:spPr>
    </dgm:pt>
    <dgm:pt modelId="{07B4B8D4-BD37-430D-9269-ECE191F48D2E}" type="pres">
      <dgm:prSet presAssocID="{7B1D6D50-D84D-495E-A8EB-FE5F87DF7FBC}" presName="Parent3" presStyleLbl="revTx" presStyleIdx="2" presStyleCnt="7">
        <dgm:presLayoutVars>
          <dgm:chMax val="1"/>
          <dgm:chPref val="1"/>
          <dgm:bulletEnabled val="1"/>
        </dgm:presLayoutVars>
      </dgm:prSet>
      <dgm:spPr/>
    </dgm:pt>
    <dgm:pt modelId="{15B0C2A2-C511-4A4C-A2B9-7E1E15CAC3F2}" type="pres">
      <dgm:prSet presAssocID="{084F182C-6874-4D4B-8DC6-C28FBFA69A3E}" presName="Accent4" presStyleCnt="0"/>
      <dgm:spPr/>
    </dgm:pt>
    <dgm:pt modelId="{411A21A9-CE72-453C-9C84-0787882D2485}" type="pres">
      <dgm:prSet presAssocID="{084F182C-6874-4D4B-8DC6-C28FBFA69A3E}" presName="Accent" presStyleLbl="node1" presStyleIdx="3" presStyleCnt="7" custLinFactNeighborX="-1254" custLinFactNeighborY="-3248"/>
      <dgm:spPr>
        <a:xfrm>
          <a:off x="389400" y="2159013"/>
          <a:ext cx="1210641" cy="1210747"/>
        </a:xfrm>
        <a:prstGeom prst="leftCircularArrow">
          <a:avLst>
            <a:gd name="adj1" fmla="val 10980"/>
            <a:gd name="adj2" fmla="val 1142322"/>
            <a:gd name="adj3" fmla="val 6300000"/>
            <a:gd name="adj4" fmla="val 189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ln>
        <a:effectLst/>
      </dgm:spPr>
    </dgm:pt>
    <dgm:pt modelId="{BCA02872-320B-49B0-AE74-A1FEAD958339}" type="pres">
      <dgm:prSet presAssocID="{084F182C-6874-4D4B-8DC6-C28FBFA69A3E}" presName="Parent4" presStyleLbl="revTx" presStyleIdx="3" presStyleCnt="7">
        <dgm:presLayoutVars>
          <dgm:chMax val="1"/>
          <dgm:chPref val="1"/>
          <dgm:bulletEnabled val="1"/>
        </dgm:presLayoutVars>
      </dgm:prSet>
      <dgm:spPr/>
    </dgm:pt>
    <dgm:pt modelId="{E0AC24A7-8C2C-43AD-AED8-CE665600B817}" type="pres">
      <dgm:prSet presAssocID="{A6BC89C8-C92E-4A51-8D87-942B0A976140}" presName="Accent5" presStyleCnt="0"/>
      <dgm:spPr/>
    </dgm:pt>
    <dgm:pt modelId="{0CC9AAAB-14E6-48D8-AAB5-58D0C0588BB5}" type="pres">
      <dgm:prSet presAssocID="{A6BC89C8-C92E-4A51-8D87-942B0A976140}" presName="Accent" presStyleLbl="node1" presStyleIdx="4" presStyleCnt="7" custScaleX="82970" custScaleY="82970"/>
      <dgm:spPr>
        <a:xfrm>
          <a:off x="843995" y="2997454"/>
          <a:ext cx="1004469" cy="1004556"/>
        </a:xfrm>
        <a:prstGeom prst="circularArrow">
          <a:avLst>
            <a:gd name="adj1" fmla="val 10980"/>
            <a:gd name="adj2" fmla="val 1142322"/>
            <a:gd name="adj3" fmla="val 4500000"/>
            <a:gd name="adj4" fmla="val 135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ln>
        <a:effectLst/>
      </dgm:spPr>
    </dgm:pt>
    <dgm:pt modelId="{361502FE-7B58-4FB8-8160-6911ED220741}" type="pres">
      <dgm:prSet presAssocID="{A6BC89C8-C92E-4A51-8D87-942B0A976140}" presName="Parent5" presStyleLbl="revTx" presStyleIdx="4" presStyleCnt="7" custLinFactNeighborX="5821" custLinFactNeighborY="-11647">
        <dgm:presLayoutVars>
          <dgm:chMax val="1"/>
          <dgm:chPref val="1"/>
          <dgm:bulletEnabled val="1"/>
        </dgm:presLayoutVars>
      </dgm:prSet>
      <dgm:spPr/>
    </dgm:pt>
    <dgm:pt modelId="{5BA7019B-7C2F-4AD9-9826-5DFA446D1F19}" type="pres">
      <dgm:prSet presAssocID="{85FD91C3-36A8-4701-B648-BA7042D7A5F4}" presName="Accent6" presStyleCnt="0"/>
      <dgm:spPr/>
    </dgm:pt>
    <dgm:pt modelId="{8ECA3DBB-17C3-4F3C-AD81-9362D330FD7C}" type="pres">
      <dgm:prSet presAssocID="{85FD91C3-36A8-4701-B648-BA7042D7A5F4}" presName="Accent" presStyleLbl="node1" presStyleIdx="5" presStyleCnt="7" custScaleX="74252" custScaleY="74252" custLinFactNeighborX="-5194" custLinFactNeighborY="-21114"/>
      <dgm:spPr>
        <a:xfrm>
          <a:off x="497559" y="3491674"/>
          <a:ext cx="898925" cy="899003"/>
        </a:xfrm>
        <a:prstGeom prst="leftCircularArrow">
          <a:avLst>
            <a:gd name="adj1" fmla="val 10980"/>
            <a:gd name="adj2" fmla="val 1142322"/>
            <a:gd name="adj3" fmla="val 6300000"/>
            <a:gd name="adj4" fmla="val 189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ln>
        <a:effectLst/>
      </dgm:spPr>
    </dgm:pt>
    <dgm:pt modelId="{DAE4337E-14C5-468A-99C9-9F16FBA383DB}" type="pres">
      <dgm:prSet presAssocID="{85FD91C3-36A8-4701-B648-BA7042D7A5F4}" presName="Parent6" presStyleLbl="revTx" presStyleIdx="5" presStyleCnt="7" custScaleX="123552" custLinFactNeighborX="4367" custLinFactNeighborY="-72795">
        <dgm:presLayoutVars>
          <dgm:chMax val="1"/>
          <dgm:chPref val="1"/>
          <dgm:bulletEnabled val="1"/>
        </dgm:presLayoutVars>
      </dgm:prSet>
      <dgm:spPr/>
    </dgm:pt>
    <dgm:pt modelId="{0D2A3308-1221-4CEF-A337-C73CCF2BB475}" type="pres">
      <dgm:prSet presAssocID="{DCDC88CF-6D48-4F2A-BFC9-F19AD3E2BDD5}" presName="Accent7" presStyleCnt="0"/>
      <dgm:spPr/>
    </dgm:pt>
    <dgm:pt modelId="{A1E6E94E-6C7E-4F04-9A2A-64B7CB70B068}" type="pres">
      <dgm:prSet presAssocID="{DCDC88CF-6D48-4F2A-BFC9-F19AD3E2BDD5}" presName="Accent" presStyleLbl="node1" presStyleIdx="6" presStyleCnt="7" custLinFactNeighborX="-8508" custLinFactNeighborY="-15118"/>
      <dgm:spPr>
        <a:xfrm>
          <a:off x="738486" y="4210189"/>
          <a:ext cx="1040093" cy="1040585"/>
        </a:xfrm>
        <a:prstGeom prst="blockArc">
          <a:avLst>
            <a:gd name="adj1" fmla="val 13500000"/>
            <a:gd name="adj2" fmla="val 10800000"/>
            <a:gd name="adj3" fmla="val 1274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ln>
        <a:effectLst/>
      </dgm:spPr>
    </dgm:pt>
    <dgm:pt modelId="{F1975765-5B8B-4031-B94E-ADF2D91D5EF9}" type="pres">
      <dgm:prSet presAssocID="{DCDC88CF-6D48-4F2A-BFC9-F19AD3E2BDD5}" presName="Parent7" presStyleLbl="revTx" presStyleIdx="6" presStyleCnt="7" custLinFactNeighborX="-16009" custLinFactNeighborY="-46589">
        <dgm:presLayoutVars>
          <dgm:chMax val="1"/>
          <dgm:chPref val="1"/>
          <dgm:bulletEnabled val="1"/>
        </dgm:presLayoutVars>
      </dgm:prSet>
      <dgm:spPr/>
    </dgm:pt>
  </dgm:ptLst>
  <dgm:cxnLst>
    <dgm:cxn modelId="{7FA2CB1A-3C48-48A6-8045-805A9E3ACBC1}" type="presOf" srcId="{908117EE-E4A3-4710-AC9F-8A126ED49C6E}" destId="{92E9548E-EE25-4B51-95A5-504E3FC70E21}" srcOrd="0" destOrd="0" presId="urn:microsoft.com/office/officeart/2009/layout/CircleArrowProcess"/>
    <dgm:cxn modelId="{BAC10227-DE76-4807-B44D-2A99648C9C78}" type="presOf" srcId="{A6BC89C8-C92E-4A51-8D87-942B0A976140}" destId="{361502FE-7B58-4FB8-8160-6911ED220741}" srcOrd="0" destOrd="0" presId="urn:microsoft.com/office/officeart/2009/layout/CircleArrowProcess"/>
    <dgm:cxn modelId="{B8E4A333-3CFB-4BB8-89C9-4322428E8B2C}" srcId="{C9A3DD55-10D3-4709-872A-491EBE6FBE9A}" destId="{084F182C-6874-4D4B-8DC6-C28FBFA69A3E}" srcOrd="3" destOrd="0" parTransId="{A5E4B10E-557F-4B23-9B19-693AF6CCFEB9}" sibTransId="{CD857536-1D2E-4723-89B3-2C500547FABF}"/>
    <dgm:cxn modelId="{20FA793D-89EB-4CBF-9EE9-C9A5230851C4}" srcId="{C9A3DD55-10D3-4709-872A-491EBE6FBE9A}" destId="{7B1D6D50-D84D-495E-A8EB-FE5F87DF7FBC}" srcOrd="2" destOrd="0" parTransId="{C57614EE-9B34-47B9-8965-40DC83ABBEC0}" sibTransId="{D577E54F-6048-4CD2-9003-E44F0E9F400C}"/>
    <dgm:cxn modelId="{A7168E52-38D5-46EA-8727-4A40FE2C38D7}" type="presOf" srcId="{DCDC88CF-6D48-4F2A-BFC9-F19AD3E2BDD5}" destId="{F1975765-5B8B-4031-B94E-ADF2D91D5EF9}" srcOrd="0" destOrd="0" presId="urn:microsoft.com/office/officeart/2009/layout/CircleArrowProcess"/>
    <dgm:cxn modelId="{03277774-9BE4-4FFA-A0AA-8C52844635C6}" srcId="{C9A3DD55-10D3-4709-872A-491EBE6FBE9A}" destId="{A6BC89C8-C92E-4A51-8D87-942B0A976140}" srcOrd="4" destOrd="0" parTransId="{BDBA13D5-1D03-43C8-B97E-02A9B67A3FDD}" sibTransId="{25F27D80-1BA1-4332-9C0C-D47900EE94D5}"/>
    <dgm:cxn modelId="{E02AFE82-0F8B-4B48-A60A-F4CDF257338D}" type="presOf" srcId="{58F909A2-1762-477D-80B7-C9E5B97698D7}" destId="{03D3F3DA-0160-4477-B3CE-ACE1CDB07370}" srcOrd="0" destOrd="0" presId="urn:microsoft.com/office/officeart/2009/layout/CircleArrowProcess"/>
    <dgm:cxn modelId="{B66C739F-FB57-47D7-80A3-1DB9BB9B0850}" srcId="{C9A3DD55-10D3-4709-872A-491EBE6FBE9A}" destId="{DCDC88CF-6D48-4F2A-BFC9-F19AD3E2BDD5}" srcOrd="6" destOrd="0" parTransId="{6EF3C7B5-9C26-4203-82E4-565648B81E16}" sibTransId="{3AD08393-1998-4FA2-BCFC-839AACEFE095}"/>
    <dgm:cxn modelId="{F39254B5-29C4-4183-8318-D6C02081B4FB}" type="presOf" srcId="{7B1D6D50-D84D-495E-A8EB-FE5F87DF7FBC}" destId="{07B4B8D4-BD37-430D-9269-ECE191F48D2E}" srcOrd="0" destOrd="0" presId="urn:microsoft.com/office/officeart/2009/layout/CircleArrowProcess"/>
    <dgm:cxn modelId="{F6E911B8-8781-41D3-8CEF-854CDDDCE254}" type="presOf" srcId="{C9A3DD55-10D3-4709-872A-491EBE6FBE9A}" destId="{2B4466F1-F08C-4A52-B5D7-6D6CB9666AE4}" srcOrd="0" destOrd="0" presId="urn:microsoft.com/office/officeart/2009/layout/CircleArrowProcess"/>
    <dgm:cxn modelId="{455CFFB8-4116-45E4-9AD7-DCF6C3EFB573}" srcId="{C9A3DD55-10D3-4709-872A-491EBE6FBE9A}" destId="{58F909A2-1762-477D-80B7-C9E5B97698D7}" srcOrd="0" destOrd="0" parTransId="{995CE9B9-9A3D-4A10-8DC4-7DD1544543DE}" sibTransId="{024D8850-6D02-4B49-80A6-E7E7E26A3E85}"/>
    <dgm:cxn modelId="{3F1E8AEC-8DF1-4F94-8FB8-C4C4098F00EA}" srcId="{C9A3DD55-10D3-4709-872A-491EBE6FBE9A}" destId="{85FD91C3-36A8-4701-B648-BA7042D7A5F4}" srcOrd="5" destOrd="0" parTransId="{AFFD1907-1D39-4649-9903-9B482551129B}" sibTransId="{64224535-E9E0-4FFB-B97F-C0B4D36A7C78}"/>
    <dgm:cxn modelId="{164138ED-4C9F-4F98-AE9D-986DBCD5C1C1}" srcId="{C9A3DD55-10D3-4709-872A-491EBE6FBE9A}" destId="{908117EE-E4A3-4710-AC9F-8A126ED49C6E}" srcOrd="1" destOrd="0" parTransId="{CE227B92-D154-47FB-98D5-646F5EF37284}" sibTransId="{3BB681BC-CBEF-461A-850B-BC9B9A8C4468}"/>
    <dgm:cxn modelId="{99647BFB-7BB2-459A-9725-35B515DBD69C}" type="presOf" srcId="{084F182C-6874-4D4B-8DC6-C28FBFA69A3E}" destId="{BCA02872-320B-49B0-AE74-A1FEAD958339}" srcOrd="0" destOrd="0" presId="urn:microsoft.com/office/officeart/2009/layout/CircleArrowProcess"/>
    <dgm:cxn modelId="{2C7B2AFD-B16D-48A4-AEB9-DF44FDBD42C7}" type="presOf" srcId="{85FD91C3-36A8-4701-B648-BA7042D7A5F4}" destId="{DAE4337E-14C5-468A-99C9-9F16FBA383DB}" srcOrd="0" destOrd="0" presId="urn:microsoft.com/office/officeart/2009/layout/CircleArrowProcess"/>
    <dgm:cxn modelId="{D4E39C9B-A77E-439D-811E-CB79FAC34C98}" type="presParOf" srcId="{2B4466F1-F08C-4A52-B5D7-6D6CB9666AE4}" destId="{7ECA9B48-D2AE-4483-B046-3D624C2D80C7}" srcOrd="0" destOrd="0" presId="urn:microsoft.com/office/officeart/2009/layout/CircleArrowProcess"/>
    <dgm:cxn modelId="{419A11FB-0648-4974-AFC6-68FB75F4A2CB}" type="presParOf" srcId="{7ECA9B48-D2AE-4483-B046-3D624C2D80C7}" destId="{F6673618-A5D2-4EAB-9506-561CFFCECB61}" srcOrd="0" destOrd="0" presId="urn:microsoft.com/office/officeart/2009/layout/CircleArrowProcess"/>
    <dgm:cxn modelId="{042A5A3E-FCB0-4B47-A149-43E151A19BC0}" type="presParOf" srcId="{2B4466F1-F08C-4A52-B5D7-6D6CB9666AE4}" destId="{03D3F3DA-0160-4477-B3CE-ACE1CDB07370}" srcOrd="1" destOrd="0" presId="urn:microsoft.com/office/officeart/2009/layout/CircleArrowProcess"/>
    <dgm:cxn modelId="{EF12D2D5-5343-4775-AC33-265EF6E8FD9A}" type="presParOf" srcId="{2B4466F1-F08C-4A52-B5D7-6D6CB9666AE4}" destId="{A963CD2A-39FE-4BFF-B019-A70C45235A6C}" srcOrd="2" destOrd="0" presId="urn:microsoft.com/office/officeart/2009/layout/CircleArrowProcess"/>
    <dgm:cxn modelId="{C553CC02-85CD-4145-A37F-E192F2079001}" type="presParOf" srcId="{A963CD2A-39FE-4BFF-B019-A70C45235A6C}" destId="{944AC57B-33C6-4EFC-A13C-B9152E5E8F4C}" srcOrd="0" destOrd="0" presId="urn:microsoft.com/office/officeart/2009/layout/CircleArrowProcess"/>
    <dgm:cxn modelId="{0B8EAE54-AA97-4234-9242-B6377B571945}" type="presParOf" srcId="{2B4466F1-F08C-4A52-B5D7-6D6CB9666AE4}" destId="{92E9548E-EE25-4B51-95A5-504E3FC70E21}" srcOrd="3" destOrd="0" presId="urn:microsoft.com/office/officeart/2009/layout/CircleArrowProcess"/>
    <dgm:cxn modelId="{D7AC6F2F-D1AD-4DFD-BF75-B8A0AE652DC2}" type="presParOf" srcId="{2B4466F1-F08C-4A52-B5D7-6D6CB9666AE4}" destId="{1CA8BFB7-23A3-42C0-B121-74BA09787FB6}" srcOrd="4" destOrd="0" presId="urn:microsoft.com/office/officeart/2009/layout/CircleArrowProcess"/>
    <dgm:cxn modelId="{1E864847-ED84-4DFF-B37C-789BA4264B47}" type="presParOf" srcId="{1CA8BFB7-23A3-42C0-B121-74BA09787FB6}" destId="{982A8191-5667-42B7-956B-6A16D92CF814}" srcOrd="0" destOrd="0" presId="urn:microsoft.com/office/officeart/2009/layout/CircleArrowProcess"/>
    <dgm:cxn modelId="{E49D1009-C42E-4F27-8000-FFBB65C18C23}" type="presParOf" srcId="{2B4466F1-F08C-4A52-B5D7-6D6CB9666AE4}" destId="{07B4B8D4-BD37-430D-9269-ECE191F48D2E}" srcOrd="5" destOrd="0" presId="urn:microsoft.com/office/officeart/2009/layout/CircleArrowProcess"/>
    <dgm:cxn modelId="{2F0C634F-7882-4D15-A720-E43350A125EB}" type="presParOf" srcId="{2B4466F1-F08C-4A52-B5D7-6D6CB9666AE4}" destId="{15B0C2A2-C511-4A4C-A2B9-7E1E15CAC3F2}" srcOrd="6" destOrd="0" presId="urn:microsoft.com/office/officeart/2009/layout/CircleArrowProcess"/>
    <dgm:cxn modelId="{F9800CE0-B7A0-4115-8ED9-DF1479B5DC0A}" type="presParOf" srcId="{15B0C2A2-C511-4A4C-A2B9-7E1E15CAC3F2}" destId="{411A21A9-CE72-453C-9C84-0787882D2485}" srcOrd="0" destOrd="0" presId="urn:microsoft.com/office/officeart/2009/layout/CircleArrowProcess"/>
    <dgm:cxn modelId="{69044D33-F5A5-4012-B4B7-6D295FC23CCC}" type="presParOf" srcId="{2B4466F1-F08C-4A52-B5D7-6D6CB9666AE4}" destId="{BCA02872-320B-49B0-AE74-A1FEAD958339}" srcOrd="7" destOrd="0" presId="urn:microsoft.com/office/officeart/2009/layout/CircleArrowProcess"/>
    <dgm:cxn modelId="{C4073D65-AD96-49B3-9197-CF8857BFC646}" type="presParOf" srcId="{2B4466F1-F08C-4A52-B5D7-6D6CB9666AE4}" destId="{E0AC24A7-8C2C-43AD-AED8-CE665600B817}" srcOrd="8" destOrd="0" presId="urn:microsoft.com/office/officeart/2009/layout/CircleArrowProcess"/>
    <dgm:cxn modelId="{597FF943-B8BA-45F5-BEF5-C277F4E07156}" type="presParOf" srcId="{E0AC24A7-8C2C-43AD-AED8-CE665600B817}" destId="{0CC9AAAB-14E6-48D8-AAB5-58D0C0588BB5}" srcOrd="0" destOrd="0" presId="urn:microsoft.com/office/officeart/2009/layout/CircleArrowProcess"/>
    <dgm:cxn modelId="{763224BA-D699-4EC3-AF18-BF49CC460951}" type="presParOf" srcId="{2B4466F1-F08C-4A52-B5D7-6D6CB9666AE4}" destId="{361502FE-7B58-4FB8-8160-6911ED220741}" srcOrd="9" destOrd="0" presId="urn:microsoft.com/office/officeart/2009/layout/CircleArrowProcess"/>
    <dgm:cxn modelId="{E94B0086-7B31-4DBE-B86B-FA14223AC3FC}" type="presParOf" srcId="{2B4466F1-F08C-4A52-B5D7-6D6CB9666AE4}" destId="{5BA7019B-7C2F-4AD9-9826-5DFA446D1F19}" srcOrd="10" destOrd="0" presId="urn:microsoft.com/office/officeart/2009/layout/CircleArrowProcess"/>
    <dgm:cxn modelId="{D5866515-BE37-4F5C-87B1-FF2A1CBD387A}" type="presParOf" srcId="{5BA7019B-7C2F-4AD9-9826-5DFA446D1F19}" destId="{8ECA3DBB-17C3-4F3C-AD81-9362D330FD7C}" srcOrd="0" destOrd="0" presId="urn:microsoft.com/office/officeart/2009/layout/CircleArrowProcess"/>
    <dgm:cxn modelId="{0E01762E-2926-448C-9B28-9C5971EFDEBA}" type="presParOf" srcId="{2B4466F1-F08C-4A52-B5D7-6D6CB9666AE4}" destId="{DAE4337E-14C5-468A-99C9-9F16FBA383DB}" srcOrd="11" destOrd="0" presId="urn:microsoft.com/office/officeart/2009/layout/CircleArrowProcess"/>
    <dgm:cxn modelId="{AF9608AB-2808-4DB2-96B6-3E8D3D39572C}" type="presParOf" srcId="{2B4466F1-F08C-4A52-B5D7-6D6CB9666AE4}" destId="{0D2A3308-1221-4CEF-A337-C73CCF2BB475}" srcOrd="12" destOrd="0" presId="urn:microsoft.com/office/officeart/2009/layout/CircleArrowProcess"/>
    <dgm:cxn modelId="{1065524F-A93A-4000-9846-3B5A8D6489DB}" type="presParOf" srcId="{0D2A3308-1221-4CEF-A337-C73CCF2BB475}" destId="{A1E6E94E-6C7E-4F04-9A2A-64B7CB70B068}" srcOrd="0" destOrd="0" presId="urn:microsoft.com/office/officeart/2009/layout/CircleArrowProcess"/>
    <dgm:cxn modelId="{D277A973-A445-4195-AFC7-F445F13AE568}" type="presParOf" srcId="{2B4466F1-F08C-4A52-B5D7-6D6CB9666AE4}" destId="{F1975765-5B8B-4031-B94E-ADF2D91D5EF9}" srcOrd="13" destOrd="0" presId="urn:microsoft.com/office/officeart/2009/layout/CircleArrow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916A42-3C88-4D2A-B1A7-A0996C16AA5F}" type="doc">
      <dgm:prSet loTypeId="urn:microsoft.com/office/officeart/2005/8/layout/hProcess11" loCatId="process" qsTypeId="urn:microsoft.com/office/officeart/2005/8/quickstyle/simple1" qsCatId="simple" csTypeId="urn:microsoft.com/office/officeart/2005/8/colors/accent1_2" csCatId="accent1" phldr="1"/>
      <dgm:spPr/>
    </dgm:pt>
    <dgm:pt modelId="{633C214E-6076-4B85-B318-46C359BC0D8A}">
      <dgm:prSet phldrT="[Text]"/>
      <dgm:spPr/>
      <dgm:t>
        <a:bodyPr/>
        <a:lstStyle/>
        <a:p>
          <a:endParaRPr lang="en-US"/>
        </a:p>
      </dgm:t>
    </dgm:pt>
    <dgm:pt modelId="{DAEC8FBB-028A-49C9-9154-3C4C27A14786}" type="parTrans" cxnId="{2FBDDD1C-E35E-4883-94A3-325FC78BD725}">
      <dgm:prSet/>
      <dgm:spPr/>
      <dgm:t>
        <a:bodyPr/>
        <a:lstStyle/>
        <a:p>
          <a:endParaRPr lang="en-US"/>
        </a:p>
      </dgm:t>
    </dgm:pt>
    <dgm:pt modelId="{1C2CF171-55B7-443D-B698-F0B93FC9AFE0}" type="sibTrans" cxnId="{2FBDDD1C-E35E-4883-94A3-325FC78BD725}">
      <dgm:prSet/>
      <dgm:spPr/>
      <dgm:t>
        <a:bodyPr/>
        <a:lstStyle/>
        <a:p>
          <a:endParaRPr lang="en-US"/>
        </a:p>
      </dgm:t>
    </dgm:pt>
    <dgm:pt modelId="{9148E806-9210-4D89-A01C-3BC9F686F896}">
      <dgm:prSet phldrT="[Text]"/>
      <dgm:spPr/>
      <dgm:t>
        <a:bodyPr/>
        <a:lstStyle/>
        <a:p>
          <a:endParaRPr lang="en-US"/>
        </a:p>
      </dgm:t>
    </dgm:pt>
    <dgm:pt modelId="{84464723-42DE-4209-BCEE-C3237BB8C3BB}" type="parTrans" cxnId="{A58FC014-6762-44C8-9F54-466F13DA2294}">
      <dgm:prSet/>
      <dgm:spPr/>
      <dgm:t>
        <a:bodyPr/>
        <a:lstStyle/>
        <a:p>
          <a:endParaRPr lang="en-US"/>
        </a:p>
      </dgm:t>
    </dgm:pt>
    <dgm:pt modelId="{26BB5D34-1904-4B82-84F8-7D9642E5A3FA}" type="sibTrans" cxnId="{A58FC014-6762-44C8-9F54-466F13DA2294}">
      <dgm:prSet/>
      <dgm:spPr/>
      <dgm:t>
        <a:bodyPr/>
        <a:lstStyle/>
        <a:p>
          <a:endParaRPr lang="en-US"/>
        </a:p>
      </dgm:t>
    </dgm:pt>
    <dgm:pt modelId="{7D52010A-2AD9-4FAE-BA26-191FB76DCD29}">
      <dgm:prSet phldrT="[Text]"/>
      <dgm:spPr/>
      <dgm:t>
        <a:bodyPr/>
        <a:lstStyle/>
        <a:p>
          <a:endParaRPr lang="en-US"/>
        </a:p>
      </dgm:t>
    </dgm:pt>
    <dgm:pt modelId="{51A36F13-01B2-4FB3-9E9D-9E6118A86B8E}" type="sibTrans" cxnId="{0410383B-0B24-4366-9CEC-F9DBEA88C338}">
      <dgm:prSet/>
      <dgm:spPr/>
      <dgm:t>
        <a:bodyPr/>
        <a:lstStyle/>
        <a:p>
          <a:endParaRPr lang="en-US"/>
        </a:p>
      </dgm:t>
    </dgm:pt>
    <dgm:pt modelId="{57EB8B8B-3AC5-45CF-8B9E-F701CA634353}" type="parTrans" cxnId="{0410383B-0B24-4366-9CEC-F9DBEA88C338}">
      <dgm:prSet/>
      <dgm:spPr/>
      <dgm:t>
        <a:bodyPr/>
        <a:lstStyle/>
        <a:p>
          <a:endParaRPr lang="en-US"/>
        </a:p>
      </dgm:t>
    </dgm:pt>
    <dgm:pt modelId="{CE3A2F57-A109-4740-9C2B-5BDEF4F65985}" type="pres">
      <dgm:prSet presAssocID="{D8916A42-3C88-4D2A-B1A7-A0996C16AA5F}" presName="Name0" presStyleCnt="0">
        <dgm:presLayoutVars>
          <dgm:dir/>
          <dgm:resizeHandles val="exact"/>
        </dgm:presLayoutVars>
      </dgm:prSet>
      <dgm:spPr/>
    </dgm:pt>
    <dgm:pt modelId="{3FB52420-5777-418E-9B96-F7596074B9EB}" type="pres">
      <dgm:prSet presAssocID="{D8916A42-3C88-4D2A-B1A7-A0996C16AA5F}" presName="arrow" presStyleLbl="bgShp" presStyleIdx="0" presStyleCnt="1" custLinFactNeighborX="-1553" custLinFactNeighborY="0"/>
      <dgm:spPr/>
    </dgm:pt>
    <dgm:pt modelId="{E9550482-22C8-46B0-BD34-80884A0B83F7}" type="pres">
      <dgm:prSet presAssocID="{D8916A42-3C88-4D2A-B1A7-A0996C16AA5F}" presName="points" presStyleCnt="0"/>
      <dgm:spPr/>
    </dgm:pt>
    <dgm:pt modelId="{0E96E479-01D4-46CE-B58A-7739E6588AD2}" type="pres">
      <dgm:prSet presAssocID="{633C214E-6076-4B85-B318-46C359BC0D8A}" presName="compositeA" presStyleCnt="0"/>
      <dgm:spPr/>
    </dgm:pt>
    <dgm:pt modelId="{796DCE7E-AB7E-49AE-A13E-6F517B76FB04}" type="pres">
      <dgm:prSet presAssocID="{633C214E-6076-4B85-B318-46C359BC0D8A}" presName="textA" presStyleLbl="revTx" presStyleIdx="0" presStyleCnt="3">
        <dgm:presLayoutVars>
          <dgm:bulletEnabled val="1"/>
        </dgm:presLayoutVars>
      </dgm:prSet>
      <dgm:spPr/>
    </dgm:pt>
    <dgm:pt modelId="{E629B91B-CE65-4D93-8A9E-D400239DA9FB}" type="pres">
      <dgm:prSet presAssocID="{633C214E-6076-4B85-B318-46C359BC0D8A}" presName="circleA" presStyleLbl="node1" presStyleIdx="0" presStyleCnt="3"/>
      <dgm:spPr/>
    </dgm:pt>
    <dgm:pt modelId="{FF8B2A4D-125E-4170-A7ED-789D0A891FEC}" type="pres">
      <dgm:prSet presAssocID="{633C214E-6076-4B85-B318-46C359BC0D8A}" presName="spaceA" presStyleCnt="0"/>
      <dgm:spPr/>
    </dgm:pt>
    <dgm:pt modelId="{FAC07CD5-F8D0-4534-8C7F-14DEB2A09848}" type="pres">
      <dgm:prSet presAssocID="{1C2CF171-55B7-443D-B698-F0B93FC9AFE0}" presName="space" presStyleCnt="0"/>
      <dgm:spPr/>
    </dgm:pt>
    <dgm:pt modelId="{1D10FD0D-5245-4073-AA17-76CF354CB466}" type="pres">
      <dgm:prSet presAssocID="{7D52010A-2AD9-4FAE-BA26-191FB76DCD29}" presName="compositeB" presStyleCnt="0"/>
      <dgm:spPr/>
    </dgm:pt>
    <dgm:pt modelId="{458FBCEF-7F96-4DDB-BF32-1238B2D12E12}" type="pres">
      <dgm:prSet presAssocID="{7D52010A-2AD9-4FAE-BA26-191FB76DCD29}" presName="textB" presStyleLbl="revTx" presStyleIdx="1" presStyleCnt="3">
        <dgm:presLayoutVars>
          <dgm:bulletEnabled val="1"/>
        </dgm:presLayoutVars>
      </dgm:prSet>
      <dgm:spPr/>
    </dgm:pt>
    <dgm:pt modelId="{30921ACE-CAB6-468A-8AC5-D6DF118475FE}" type="pres">
      <dgm:prSet presAssocID="{7D52010A-2AD9-4FAE-BA26-191FB76DCD29}" presName="circleB" presStyleLbl="node1" presStyleIdx="1" presStyleCnt="3" custLinFactNeighborX="42025" custLinFactNeighborY="-1722"/>
      <dgm:spPr/>
    </dgm:pt>
    <dgm:pt modelId="{FC172432-E904-42D1-837C-5C32A2BFA937}" type="pres">
      <dgm:prSet presAssocID="{7D52010A-2AD9-4FAE-BA26-191FB76DCD29}" presName="spaceB" presStyleCnt="0"/>
      <dgm:spPr/>
    </dgm:pt>
    <dgm:pt modelId="{A62662C6-B2B0-4B90-B329-59852FEA2B7C}" type="pres">
      <dgm:prSet presAssocID="{51A36F13-01B2-4FB3-9E9D-9E6118A86B8E}" presName="space" presStyleCnt="0"/>
      <dgm:spPr/>
    </dgm:pt>
    <dgm:pt modelId="{A5EFF006-E733-46C4-BD64-CC446888B788}" type="pres">
      <dgm:prSet presAssocID="{9148E806-9210-4D89-A01C-3BC9F686F896}" presName="compositeA" presStyleCnt="0"/>
      <dgm:spPr/>
    </dgm:pt>
    <dgm:pt modelId="{EBBC2311-7A0D-43C1-94B0-93B1606CB7FB}" type="pres">
      <dgm:prSet presAssocID="{9148E806-9210-4D89-A01C-3BC9F686F896}" presName="textA" presStyleLbl="revTx" presStyleIdx="2" presStyleCnt="3">
        <dgm:presLayoutVars>
          <dgm:bulletEnabled val="1"/>
        </dgm:presLayoutVars>
      </dgm:prSet>
      <dgm:spPr/>
    </dgm:pt>
    <dgm:pt modelId="{A55A66FC-665C-4A51-885D-CBCA8BDB7A23}" type="pres">
      <dgm:prSet presAssocID="{9148E806-9210-4D89-A01C-3BC9F686F896}" presName="circleA" presStyleLbl="node1" presStyleIdx="2" presStyleCnt="3" custLinFactNeighborX="24114" custLinFactNeighborY="9143"/>
      <dgm:spPr/>
    </dgm:pt>
    <dgm:pt modelId="{AB761BEF-7E47-456E-B00F-1187DA9C40E2}" type="pres">
      <dgm:prSet presAssocID="{9148E806-9210-4D89-A01C-3BC9F686F896}" presName="spaceA" presStyleCnt="0"/>
      <dgm:spPr/>
    </dgm:pt>
  </dgm:ptLst>
  <dgm:cxnLst>
    <dgm:cxn modelId="{A58FC014-6762-44C8-9F54-466F13DA2294}" srcId="{D8916A42-3C88-4D2A-B1A7-A0996C16AA5F}" destId="{9148E806-9210-4D89-A01C-3BC9F686F896}" srcOrd="2" destOrd="0" parTransId="{84464723-42DE-4209-BCEE-C3237BB8C3BB}" sibTransId="{26BB5D34-1904-4B82-84F8-7D9642E5A3FA}"/>
    <dgm:cxn modelId="{2FBDDD1C-E35E-4883-94A3-325FC78BD725}" srcId="{D8916A42-3C88-4D2A-B1A7-A0996C16AA5F}" destId="{633C214E-6076-4B85-B318-46C359BC0D8A}" srcOrd="0" destOrd="0" parTransId="{DAEC8FBB-028A-49C9-9154-3C4C27A14786}" sibTransId="{1C2CF171-55B7-443D-B698-F0B93FC9AFE0}"/>
    <dgm:cxn modelId="{64D36E1F-18A9-4B44-9F76-E17BA133D4E4}" type="presOf" srcId="{D8916A42-3C88-4D2A-B1A7-A0996C16AA5F}" destId="{CE3A2F57-A109-4740-9C2B-5BDEF4F65985}" srcOrd="0" destOrd="0" presId="urn:microsoft.com/office/officeart/2005/8/layout/hProcess11"/>
    <dgm:cxn modelId="{0410383B-0B24-4366-9CEC-F9DBEA88C338}" srcId="{D8916A42-3C88-4D2A-B1A7-A0996C16AA5F}" destId="{7D52010A-2AD9-4FAE-BA26-191FB76DCD29}" srcOrd="1" destOrd="0" parTransId="{57EB8B8B-3AC5-45CF-8B9E-F701CA634353}" sibTransId="{51A36F13-01B2-4FB3-9E9D-9E6118A86B8E}"/>
    <dgm:cxn modelId="{5B1AD689-DC26-46FE-A388-A7CC940105F3}" type="presOf" srcId="{633C214E-6076-4B85-B318-46C359BC0D8A}" destId="{796DCE7E-AB7E-49AE-A13E-6F517B76FB04}" srcOrd="0" destOrd="0" presId="urn:microsoft.com/office/officeart/2005/8/layout/hProcess11"/>
    <dgm:cxn modelId="{0D1EF2BA-4588-4870-ACA8-F1A7722C8780}" type="presOf" srcId="{9148E806-9210-4D89-A01C-3BC9F686F896}" destId="{EBBC2311-7A0D-43C1-94B0-93B1606CB7FB}" srcOrd="0" destOrd="0" presId="urn:microsoft.com/office/officeart/2005/8/layout/hProcess11"/>
    <dgm:cxn modelId="{091BC1FD-2035-498F-8F30-4D68045D1D86}" type="presOf" srcId="{7D52010A-2AD9-4FAE-BA26-191FB76DCD29}" destId="{458FBCEF-7F96-4DDB-BF32-1238B2D12E12}" srcOrd="0" destOrd="0" presId="urn:microsoft.com/office/officeart/2005/8/layout/hProcess11"/>
    <dgm:cxn modelId="{53B5E9FE-B2A5-4FCD-B9D1-96E74BABD2BE}" type="presParOf" srcId="{CE3A2F57-A109-4740-9C2B-5BDEF4F65985}" destId="{3FB52420-5777-418E-9B96-F7596074B9EB}" srcOrd="0" destOrd="0" presId="urn:microsoft.com/office/officeart/2005/8/layout/hProcess11"/>
    <dgm:cxn modelId="{8B97009E-93CF-484E-B676-6D3CF9919BA7}" type="presParOf" srcId="{CE3A2F57-A109-4740-9C2B-5BDEF4F65985}" destId="{E9550482-22C8-46B0-BD34-80884A0B83F7}" srcOrd="1" destOrd="0" presId="urn:microsoft.com/office/officeart/2005/8/layout/hProcess11"/>
    <dgm:cxn modelId="{2C0DAC9A-5C1F-4913-BA8C-041ED0A8C188}" type="presParOf" srcId="{E9550482-22C8-46B0-BD34-80884A0B83F7}" destId="{0E96E479-01D4-46CE-B58A-7739E6588AD2}" srcOrd="0" destOrd="0" presId="urn:microsoft.com/office/officeart/2005/8/layout/hProcess11"/>
    <dgm:cxn modelId="{3B0FA149-EA3B-49CD-A872-CCCB8B029C7A}" type="presParOf" srcId="{0E96E479-01D4-46CE-B58A-7739E6588AD2}" destId="{796DCE7E-AB7E-49AE-A13E-6F517B76FB04}" srcOrd="0" destOrd="0" presId="urn:microsoft.com/office/officeart/2005/8/layout/hProcess11"/>
    <dgm:cxn modelId="{E883F86B-CE68-470F-8BE8-8A977523310F}" type="presParOf" srcId="{0E96E479-01D4-46CE-B58A-7739E6588AD2}" destId="{E629B91B-CE65-4D93-8A9E-D400239DA9FB}" srcOrd="1" destOrd="0" presId="urn:microsoft.com/office/officeart/2005/8/layout/hProcess11"/>
    <dgm:cxn modelId="{FFC5CCCF-D1B4-4CC3-96F4-85E3D30B75AA}" type="presParOf" srcId="{0E96E479-01D4-46CE-B58A-7739E6588AD2}" destId="{FF8B2A4D-125E-4170-A7ED-789D0A891FEC}" srcOrd="2" destOrd="0" presId="urn:microsoft.com/office/officeart/2005/8/layout/hProcess11"/>
    <dgm:cxn modelId="{9E8CAA7A-DECE-4ABF-A1FF-B5937BDB5701}" type="presParOf" srcId="{E9550482-22C8-46B0-BD34-80884A0B83F7}" destId="{FAC07CD5-F8D0-4534-8C7F-14DEB2A09848}" srcOrd="1" destOrd="0" presId="urn:microsoft.com/office/officeart/2005/8/layout/hProcess11"/>
    <dgm:cxn modelId="{A42DCA1A-EA8F-4DDB-B010-E714C3E06395}" type="presParOf" srcId="{E9550482-22C8-46B0-BD34-80884A0B83F7}" destId="{1D10FD0D-5245-4073-AA17-76CF354CB466}" srcOrd="2" destOrd="0" presId="urn:microsoft.com/office/officeart/2005/8/layout/hProcess11"/>
    <dgm:cxn modelId="{9329B9DB-2AA9-4239-A1A5-BED9F4013F70}" type="presParOf" srcId="{1D10FD0D-5245-4073-AA17-76CF354CB466}" destId="{458FBCEF-7F96-4DDB-BF32-1238B2D12E12}" srcOrd="0" destOrd="0" presId="urn:microsoft.com/office/officeart/2005/8/layout/hProcess11"/>
    <dgm:cxn modelId="{86161E59-A079-43EA-9575-7801B95E98ED}" type="presParOf" srcId="{1D10FD0D-5245-4073-AA17-76CF354CB466}" destId="{30921ACE-CAB6-468A-8AC5-D6DF118475FE}" srcOrd="1" destOrd="0" presId="urn:microsoft.com/office/officeart/2005/8/layout/hProcess11"/>
    <dgm:cxn modelId="{725EFE4A-B163-47A8-9C87-E9104F0E0E9A}" type="presParOf" srcId="{1D10FD0D-5245-4073-AA17-76CF354CB466}" destId="{FC172432-E904-42D1-837C-5C32A2BFA937}" srcOrd="2" destOrd="0" presId="urn:microsoft.com/office/officeart/2005/8/layout/hProcess11"/>
    <dgm:cxn modelId="{EC119BA2-5E1B-4B70-A581-0EB9964F0F52}" type="presParOf" srcId="{E9550482-22C8-46B0-BD34-80884A0B83F7}" destId="{A62662C6-B2B0-4B90-B329-59852FEA2B7C}" srcOrd="3" destOrd="0" presId="urn:microsoft.com/office/officeart/2005/8/layout/hProcess11"/>
    <dgm:cxn modelId="{E1DA0743-05BE-4C63-9FF9-0CB4D34E665A}" type="presParOf" srcId="{E9550482-22C8-46B0-BD34-80884A0B83F7}" destId="{A5EFF006-E733-46C4-BD64-CC446888B788}" srcOrd="4" destOrd="0" presId="urn:microsoft.com/office/officeart/2005/8/layout/hProcess11"/>
    <dgm:cxn modelId="{64A94084-BB43-4771-81DE-5CEDABD50B74}" type="presParOf" srcId="{A5EFF006-E733-46C4-BD64-CC446888B788}" destId="{EBBC2311-7A0D-43C1-94B0-93B1606CB7FB}" srcOrd="0" destOrd="0" presId="urn:microsoft.com/office/officeart/2005/8/layout/hProcess11"/>
    <dgm:cxn modelId="{5D7743C5-9B47-4A45-B84A-20CF0B68DF6E}" type="presParOf" srcId="{A5EFF006-E733-46C4-BD64-CC446888B788}" destId="{A55A66FC-665C-4A51-885D-CBCA8BDB7A23}" srcOrd="1" destOrd="0" presId="urn:microsoft.com/office/officeart/2005/8/layout/hProcess11"/>
    <dgm:cxn modelId="{A93511B6-4328-4C0B-94BA-96C10FF9526B}" type="presParOf" srcId="{A5EFF006-E733-46C4-BD64-CC446888B788}" destId="{AB761BEF-7E47-456E-B00F-1187DA9C40E2}"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673618-A5D2-4EAB-9506-561CFFCECB61}">
      <dsp:nvSpPr>
        <dsp:cNvPr id="0" name=""/>
        <dsp:cNvSpPr/>
      </dsp:nvSpPr>
      <dsp:spPr>
        <a:xfrm>
          <a:off x="429492" y="-67666"/>
          <a:ext cx="1636753" cy="1636896"/>
        </a:xfrm>
        <a:prstGeom prst="circularArrow">
          <a:avLst>
            <a:gd name="adj1" fmla="val 10980"/>
            <a:gd name="adj2" fmla="val 1142322"/>
            <a:gd name="adj3" fmla="val 4500000"/>
            <a:gd name="adj4" fmla="val 108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3D3F3DA-0160-4477-B3CE-ACE1CDB07370}">
      <dsp:nvSpPr>
        <dsp:cNvPr id="0" name=""/>
        <dsp:cNvSpPr/>
      </dsp:nvSpPr>
      <dsp:spPr>
        <a:xfrm>
          <a:off x="824423" y="358191"/>
          <a:ext cx="846452" cy="3372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a:solidFill>
                <a:srgbClr val="000000">
                  <a:hueOff val="0"/>
                  <a:satOff val="0"/>
                  <a:lumOff val="0"/>
                  <a:alphaOff val="0"/>
                </a:srgbClr>
              </a:solidFill>
              <a:latin typeface="Myriad Pro" panose="020B0503030403020204" pitchFamily="34" charset="0"/>
              <a:ea typeface="+mn-ea"/>
              <a:cs typeface="+mn-cs"/>
            </a:rPr>
            <a:t>Variant phenotype confirmation</a:t>
          </a:r>
        </a:p>
      </dsp:txBody>
      <dsp:txXfrm>
        <a:off x="824423" y="358191"/>
        <a:ext cx="846452" cy="337212"/>
      </dsp:txXfrm>
    </dsp:sp>
    <dsp:sp modelId="{944AC57B-33C6-4EFC-A13C-B9152E5E8F4C}">
      <dsp:nvSpPr>
        <dsp:cNvPr id="0" name=""/>
        <dsp:cNvSpPr/>
      </dsp:nvSpPr>
      <dsp:spPr>
        <a:xfrm>
          <a:off x="283792" y="679572"/>
          <a:ext cx="1452805" cy="1452932"/>
        </a:xfrm>
        <a:prstGeom prst="leftCircularArrow">
          <a:avLst>
            <a:gd name="adj1" fmla="val 10980"/>
            <a:gd name="adj2" fmla="val 1142322"/>
            <a:gd name="adj3" fmla="val 6300000"/>
            <a:gd name="adj4" fmla="val 189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E9548E-EE25-4B51-95A5-504E3FC70E21}">
      <dsp:nvSpPr>
        <dsp:cNvPr id="0" name=""/>
        <dsp:cNvSpPr/>
      </dsp:nvSpPr>
      <dsp:spPr>
        <a:xfrm>
          <a:off x="602535" y="1181959"/>
          <a:ext cx="674684" cy="3372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a:solidFill>
                <a:srgbClr val="000000">
                  <a:hueOff val="0"/>
                  <a:satOff val="0"/>
                  <a:lumOff val="0"/>
                  <a:alphaOff val="0"/>
                </a:srgbClr>
              </a:solidFill>
              <a:latin typeface="Myriad Pro" panose="020B0503030403020204" pitchFamily="34" charset="0"/>
              <a:ea typeface="+mn-ea"/>
              <a:cs typeface="+mn-cs"/>
            </a:rPr>
            <a:t>Cross-validation</a:t>
          </a:r>
        </a:p>
      </dsp:txBody>
      <dsp:txXfrm>
        <a:off x="602535" y="1181959"/>
        <a:ext cx="674684" cy="337212"/>
      </dsp:txXfrm>
    </dsp:sp>
    <dsp:sp modelId="{982A8191-5667-42B7-956B-6A16D92CF814}">
      <dsp:nvSpPr>
        <dsp:cNvPr id="0" name=""/>
        <dsp:cNvSpPr/>
      </dsp:nvSpPr>
      <dsp:spPr>
        <a:xfrm>
          <a:off x="677594" y="1435230"/>
          <a:ext cx="1336936" cy="1337053"/>
        </a:xfrm>
        <a:prstGeom prst="circularArrow">
          <a:avLst>
            <a:gd name="adj1" fmla="val 10980"/>
            <a:gd name="adj2" fmla="val 1142322"/>
            <a:gd name="adj3" fmla="val 4500000"/>
            <a:gd name="adj4" fmla="val 135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7B4B8D4-BD37-430D-9269-ECE191F48D2E}">
      <dsp:nvSpPr>
        <dsp:cNvPr id="0" name=""/>
        <dsp:cNvSpPr/>
      </dsp:nvSpPr>
      <dsp:spPr>
        <a:xfrm>
          <a:off x="1008494" y="1937003"/>
          <a:ext cx="674684" cy="3372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a:solidFill>
                <a:srgbClr val="000000">
                  <a:hueOff val="0"/>
                  <a:satOff val="0"/>
                  <a:lumOff val="0"/>
                  <a:alphaOff val="0"/>
                </a:srgbClr>
              </a:solidFill>
              <a:latin typeface="Myriad Pro" panose="020B0503030403020204" pitchFamily="34" charset="0"/>
              <a:ea typeface="+mn-ea"/>
              <a:cs typeface="+mn-cs"/>
            </a:rPr>
            <a:t>Literature Search</a:t>
          </a:r>
        </a:p>
      </dsp:txBody>
      <dsp:txXfrm>
        <a:off x="1008494" y="1937003"/>
        <a:ext cx="674684" cy="337212"/>
      </dsp:txXfrm>
    </dsp:sp>
    <dsp:sp modelId="{411A21A9-CE72-453C-9C84-0787882D2485}">
      <dsp:nvSpPr>
        <dsp:cNvPr id="0" name=""/>
        <dsp:cNvSpPr/>
      </dsp:nvSpPr>
      <dsp:spPr>
        <a:xfrm>
          <a:off x="390539" y="2156067"/>
          <a:ext cx="1208989" cy="1209094"/>
        </a:xfrm>
        <a:prstGeom prst="leftCircularArrow">
          <a:avLst>
            <a:gd name="adj1" fmla="val 10980"/>
            <a:gd name="adj2" fmla="val 1142322"/>
            <a:gd name="adj3" fmla="val 6300000"/>
            <a:gd name="adj4" fmla="val 189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A02872-320B-49B0-AE74-A1FEAD958339}">
      <dsp:nvSpPr>
        <dsp:cNvPr id="0" name=""/>
        <dsp:cNvSpPr/>
      </dsp:nvSpPr>
      <dsp:spPr>
        <a:xfrm>
          <a:off x="671265" y="2633132"/>
          <a:ext cx="674684" cy="3372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err="1">
              <a:solidFill>
                <a:srgbClr val="000000">
                  <a:hueOff val="0"/>
                  <a:satOff val="0"/>
                  <a:lumOff val="0"/>
                  <a:alphaOff val="0"/>
                </a:srgbClr>
              </a:solidFill>
              <a:latin typeface="Myriad Pro" panose="020B0503030403020204" pitchFamily="34" charset="0"/>
              <a:ea typeface="+mn-ea"/>
              <a:cs typeface="+mn-cs"/>
            </a:rPr>
            <a:t>Druggability</a:t>
          </a:r>
          <a:endParaRPr lang="en-US" sz="1000" kern="1200">
            <a:solidFill>
              <a:srgbClr val="000000">
                <a:hueOff val="0"/>
                <a:satOff val="0"/>
                <a:lumOff val="0"/>
                <a:alphaOff val="0"/>
              </a:srgbClr>
            </a:solidFill>
            <a:latin typeface="Myriad Pro" panose="020B0503030403020204" pitchFamily="34" charset="0"/>
            <a:ea typeface="+mn-ea"/>
            <a:cs typeface="+mn-cs"/>
          </a:endParaRPr>
        </a:p>
      </dsp:txBody>
      <dsp:txXfrm>
        <a:off x="671265" y="2633132"/>
        <a:ext cx="674684" cy="337212"/>
      </dsp:txXfrm>
    </dsp:sp>
    <dsp:sp modelId="{0CC9AAAB-14E6-48D8-AAB5-58D0C0588BB5}">
      <dsp:nvSpPr>
        <dsp:cNvPr id="0" name=""/>
        <dsp:cNvSpPr/>
      </dsp:nvSpPr>
      <dsp:spPr>
        <a:xfrm>
          <a:off x="844513" y="2993363"/>
          <a:ext cx="1003098" cy="1003185"/>
        </a:xfrm>
        <a:prstGeom prst="circularArrow">
          <a:avLst>
            <a:gd name="adj1" fmla="val 10980"/>
            <a:gd name="adj2" fmla="val 1142322"/>
            <a:gd name="adj3" fmla="val 4500000"/>
            <a:gd name="adj4" fmla="val 135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1502FE-7B58-4FB8-8160-6911ED220741}">
      <dsp:nvSpPr>
        <dsp:cNvPr id="0" name=""/>
        <dsp:cNvSpPr/>
      </dsp:nvSpPr>
      <dsp:spPr>
        <a:xfrm>
          <a:off x="1047767" y="3288928"/>
          <a:ext cx="674684" cy="3372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a:solidFill>
                <a:srgbClr val="000000">
                  <a:hueOff val="0"/>
                  <a:satOff val="0"/>
                  <a:lumOff val="0"/>
                  <a:alphaOff val="0"/>
                </a:srgbClr>
              </a:solidFill>
              <a:latin typeface="Myriad Pro" panose="020B0503030403020204" pitchFamily="34" charset="0"/>
              <a:ea typeface="+mn-ea"/>
              <a:cs typeface="+mn-cs"/>
            </a:rPr>
            <a:t>Clinical trials</a:t>
          </a:r>
        </a:p>
      </dsp:txBody>
      <dsp:txXfrm>
        <a:off x="1047767" y="3288928"/>
        <a:ext cx="674684" cy="337212"/>
      </dsp:txXfrm>
    </dsp:sp>
    <dsp:sp modelId="{8ECA3DBB-17C3-4F3C-AD81-9362D330FD7C}">
      <dsp:nvSpPr>
        <dsp:cNvPr id="0" name=""/>
        <dsp:cNvSpPr/>
      </dsp:nvSpPr>
      <dsp:spPr>
        <a:xfrm>
          <a:off x="498550" y="3486909"/>
          <a:ext cx="897698" cy="897777"/>
        </a:xfrm>
        <a:prstGeom prst="leftCircularArrow">
          <a:avLst>
            <a:gd name="adj1" fmla="val 10980"/>
            <a:gd name="adj2" fmla="val 1142322"/>
            <a:gd name="adj3" fmla="val 6300000"/>
            <a:gd name="adj4" fmla="val 18900000"/>
            <a:gd name="adj5" fmla="val 1250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E4337E-14C5-468A-99C9-9F16FBA383DB}">
      <dsp:nvSpPr>
        <dsp:cNvPr id="0" name=""/>
        <dsp:cNvSpPr/>
      </dsp:nvSpPr>
      <dsp:spPr>
        <a:xfrm>
          <a:off x="621277" y="3778859"/>
          <a:ext cx="833586" cy="3372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a:solidFill>
                <a:srgbClr val="000000">
                  <a:hueOff val="0"/>
                  <a:satOff val="0"/>
                  <a:lumOff val="0"/>
                  <a:alphaOff val="0"/>
                </a:srgbClr>
              </a:solidFill>
              <a:latin typeface="Myriad Pro" panose="020B0503030403020204" pitchFamily="34" charset="0"/>
              <a:ea typeface="+mn-ea"/>
              <a:cs typeface="+mn-cs"/>
            </a:rPr>
            <a:t>Developmental phenotypes</a:t>
          </a:r>
        </a:p>
      </dsp:txBody>
      <dsp:txXfrm>
        <a:off x="621277" y="3778859"/>
        <a:ext cx="833586" cy="337212"/>
      </dsp:txXfrm>
    </dsp:sp>
    <dsp:sp modelId="{A1E6E94E-6C7E-4F04-9A2A-64B7CB70B068}">
      <dsp:nvSpPr>
        <dsp:cNvPr id="0" name=""/>
        <dsp:cNvSpPr/>
      </dsp:nvSpPr>
      <dsp:spPr>
        <a:xfrm>
          <a:off x="739149" y="4204444"/>
          <a:ext cx="1038673" cy="1039165"/>
        </a:xfrm>
        <a:prstGeom prst="blockArc">
          <a:avLst>
            <a:gd name="adj1" fmla="val 13500000"/>
            <a:gd name="adj2" fmla="val 10800000"/>
            <a:gd name="adj3" fmla="val 12740"/>
          </a:avLst>
        </a:prstGeom>
        <a:solidFill>
          <a:srgbClr val="01235A">
            <a:hueOff val="0"/>
            <a:satOff val="0"/>
            <a:lumOff val="0"/>
            <a:alphaOff val="0"/>
          </a:srgbClr>
        </a:solidFill>
        <a:ln w="25400" cap="flat" cmpd="sng" algn="ctr">
          <a:solidFill>
            <a:srgbClr val="FFFFFF">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975765-5B8B-4031-B94E-ADF2D91D5EF9}">
      <dsp:nvSpPr>
        <dsp:cNvPr id="0" name=""/>
        <dsp:cNvSpPr/>
      </dsp:nvSpPr>
      <dsp:spPr>
        <a:xfrm>
          <a:off x="900483" y="4563358"/>
          <a:ext cx="674684" cy="3372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b="1" kern="1200">
              <a:solidFill>
                <a:srgbClr val="000000">
                  <a:hueOff val="0"/>
                  <a:satOff val="0"/>
                  <a:lumOff val="0"/>
                  <a:alphaOff val="0"/>
                </a:srgbClr>
              </a:solidFill>
              <a:latin typeface="Myriad Pro" panose="020B0503030403020204" pitchFamily="34" charset="0"/>
              <a:ea typeface="+mn-ea"/>
              <a:cs typeface="+mn-cs"/>
            </a:rPr>
            <a:t>Score</a:t>
          </a:r>
        </a:p>
      </dsp:txBody>
      <dsp:txXfrm>
        <a:off x="900483" y="4563358"/>
        <a:ext cx="674684" cy="3372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B52420-5777-418E-9B96-F7596074B9EB}">
      <dsp:nvSpPr>
        <dsp:cNvPr id="0" name=""/>
        <dsp:cNvSpPr/>
      </dsp:nvSpPr>
      <dsp:spPr>
        <a:xfrm>
          <a:off x="0" y="651869"/>
          <a:ext cx="8686801" cy="869158"/>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96DCE7E-AB7E-49AE-A13E-6F517B76FB04}">
      <dsp:nvSpPr>
        <dsp:cNvPr id="0" name=""/>
        <dsp:cNvSpPr/>
      </dsp:nvSpPr>
      <dsp:spPr>
        <a:xfrm>
          <a:off x="3817" y="0"/>
          <a:ext cx="2519511" cy="8691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213360" numCol="1" spcCol="1270" anchor="b" anchorCtr="0">
          <a:noAutofit/>
        </a:bodyPr>
        <a:lstStyle/>
        <a:p>
          <a:pPr marL="0" lvl="0" indent="0" algn="ctr" defTabSz="1333500">
            <a:lnSpc>
              <a:spcPct val="90000"/>
            </a:lnSpc>
            <a:spcBef>
              <a:spcPct val="0"/>
            </a:spcBef>
            <a:spcAft>
              <a:spcPct val="35000"/>
            </a:spcAft>
            <a:buNone/>
          </a:pPr>
          <a:endParaRPr lang="en-US" sz="3000" kern="1200"/>
        </a:p>
      </dsp:txBody>
      <dsp:txXfrm>
        <a:off x="3817" y="0"/>
        <a:ext cx="2519511" cy="869158"/>
      </dsp:txXfrm>
    </dsp:sp>
    <dsp:sp modelId="{E629B91B-CE65-4D93-8A9E-D400239DA9FB}">
      <dsp:nvSpPr>
        <dsp:cNvPr id="0" name=""/>
        <dsp:cNvSpPr/>
      </dsp:nvSpPr>
      <dsp:spPr>
        <a:xfrm>
          <a:off x="1154928" y="977803"/>
          <a:ext cx="217289" cy="21728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58FBCEF-7F96-4DDB-BF32-1238B2D12E12}">
      <dsp:nvSpPr>
        <dsp:cNvPr id="0" name=""/>
        <dsp:cNvSpPr/>
      </dsp:nvSpPr>
      <dsp:spPr>
        <a:xfrm>
          <a:off x="2649304" y="1303738"/>
          <a:ext cx="2519511" cy="8691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213360" numCol="1" spcCol="1270" anchor="t" anchorCtr="0">
          <a:noAutofit/>
        </a:bodyPr>
        <a:lstStyle/>
        <a:p>
          <a:pPr marL="0" lvl="0" indent="0" algn="ctr" defTabSz="1333500">
            <a:lnSpc>
              <a:spcPct val="90000"/>
            </a:lnSpc>
            <a:spcBef>
              <a:spcPct val="0"/>
            </a:spcBef>
            <a:spcAft>
              <a:spcPct val="35000"/>
            </a:spcAft>
            <a:buNone/>
          </a:pPr>
          <a:endParaRPr lang="en-US" sz="3000" kern="1200"/>
        </a:p>
      </dsp:txBody>
      <dsp:txXfrm>
        <a:off x="2649304" y="1303738"/>
        <a:ext cx="2519511" cy="869158"/>
      </dsp:txXfrm>
    </dsp:sp>
    <dsp:sp modelId="{30921ACE-CAB6-468A-8AC5-D6DF118475FE}">
      <dsp:nvSpPr>
        <dsp:cNvPr id="0" name=""/>
        <dsp:cNvSpPr/>
      </dsp:nvSpPr>
      <dsp:spPr>
        <a:xfrm>
          <a:off x="3891731" y="974061"/>
          <a:ext cx="217289" cy="21728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BC2311-7A0D-43C1-94B0-93B1606CB7FB}">
      <dsp:nvSpPr>
        <dsp:cNvPr id="0" name=""/>
        <dsp:cNvSpPr/>
      </dsp:nvSpPr>
      <dsp:spPr>
        <a:xfrm>
          <a:off x="5294791" y="0"/>
          <a:ext cx="2519511" cy="8691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213360" numCol="1" spcCol="1270" anchor="b" anchorCtr="0">
          <a:noAutofit/>
        </a:bodyPr>
        <a:lstStyle/>
        <a:p>
          <a:pPr marL="0" lvl="0" indent="0" algn="ctr" defTabSz="1333500">
            <a:lnSpc>
              <a:spcPct val="90000"/>
            </a:lnSpc>
            <a:spcBef>
              <a:spcPct val="0"/>
            </a:spcBef>
            <a:spcAft>
              <a:spcPct val="35000"/>
            </a:spcAft>
            <a:buNone/>
          </a:pPr>
          <a:endParaRPr lang="en-US" sz="3000" kern="1200"/>
        </a:p>
      </dsp:txBody>
      <dsp:txXfrm>
        <a:off x="5294791" y="0"/>
        <a:ext cx="2519511" cy="869158"/>
      </dsp:txXfrm>
    </dsp:sp>
    <dsp:sp modelId="{A55A66FC-665C-4A51-885D-CBCA8BDB7A23}">
      <dsp:nvSpPr>
        <dsp:cNvPr id="0" name=""/>
        <dsp:cNvSpPr/>
      </dsp:nvSpPr>
      <dsp:spPr>
        <a:xfrm>
          <a:off x="6498300" y="997670"/>
          <a:ext cx="217289" cy="21728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tiff>
</file>

<file path=ppt/media/image4.tiff>
</file>

<file path=ppt/media/image5.tif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6760FE-FAC6-6849-8A60-66C6DC68341D}" type="datetimeFigureOut">
              <a:rPr lang="en-US" smtClean="0"/>
              <a:t>6/9/19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3B796-9C96-FF43-BFFF-89A29ABC9F20}" type="slidenum">
              <a:rPr lang="en-US" smtClean="0"/>
              <a:t>‹#›</a:t>
            </a:fld>
            <a:endParaRPr lang="en-US"/>
          </a:p>
        </p:txBody>
      </p:sp>
    </p:spTree>
    <p:extLst>
      <p:ext uri="{BB962C8B-B14F-4D97-AF65-F5344CB8AC3E}">
        <p14:creationId xmlns:p14="http://schemas.microsoft.com/office/powerpoint/2010/main" val="10258655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IGV</a:t>
            </a:r>
          </a:p>
        </p:txBody>
      </p:sp>
      <p:sp>
        <p:nvSpPr>
          <p:cNvPr id="4" name="Slide Number Placeholder 3"/>
          <p:cNvSpPr>
            <a:spLocks noGrp="1"/>
          </p:cNvSpPr>
          <p:nvPr>
            <p:ph type="sldNum" sz="quarter" idx="5"/>
          </p:nvPr>
        </p:nvSpPr>
        <p:spPr/>
        <p:txBody>
          <a:bodyPr/>
          <a:lstStyle/>
          <a:p>
            <a:fld id="{E7C3B796-9C96-FF43-BFFF-89A29ABC9F20}" type="slidenum">
              <a:rPr lang="en-US" smtClean="0"/>
              <a:t>10</a:t>
            </a:fld>
            <a:endParaRPr lang="en-US"/>
          </a:p>
        </p:txBody>
      </p:sp>
    </p:spTree>
    <p:extLst>
      <p:ext uri="{BB962C8B-B14F-4D97-AF65-F5344CB8AC3E}">
        <p14:creationId xmlns:p14="http://schemas.microsoft.com/office/powerpoint/2010/main" val="3491572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DBEFABF-8EB1-4F45-A7D3-1A9E13388003}" type="datetimeFigureOut">
              <a:rPr lang="en-US" smtClean="0"/>
              <a:t>6/9/19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F9C8DB-6D97-5647-B473-8E5A34BB4FD7}" type="slidenum">
              <a:rPr lang="en-US" smtClean="0"/>
              <a:t>‹#›</a:t>
            </a:fld>
            <a:endParaRPr lang="en-US"/>
          </a:p>
        </p:txBody>
      </p:sp>
    </p:spTree>
    <p:extLst>
      <p:ext uri="{BB962C8B-B14F-4D97-AF65-F5344CB8AC3E}">
        <p14:creationId xmlns:p14="http://schemas.microsoft.com/office/powerpoint/2010/main" val="2913418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DBEFABF-8EB1-4F45-A7D3-1A9E13388003}" type="datetimeFigureOut">
              <a:rPr lang="en-US" smtClean="0"/>
              <a:t>6/9/19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F9C8DB-6D97-5647-B473-8E5A34BB4FD7}" type="slidenum">
              <a:rPr lang="en-US" smtClean="0"/>
              <a:t>‹#›</a:t>
            </a:fld>
            <a:endParaRPr lang="en-US"/>
          </a:p>
        </p:txBody>
      </p:sp>
    </p:spTree>
    <p:extLst>
      <p:ext uri="{BB962C8B-B14F-4D97-AF65-F5344CB8AC3E}">
        <p14:creationId xmlns:p14="http://schemas.microsoft.com/office/powerpoint/2010/main" val="2386509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DBEFABF-8EB1-4F45-A7D3-1A9E13388003}" type="datetimeFigureOut">
              <a:rPr lang="en-US" smtClean="0"/>
              <a:t>6/9/19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F9C8DB-6D97-5647-B473-8E5A34BB4FD7}" type="slidenum">
              <a:rPr lang="en-US" smtClean="0"/>
              <a:t>‹#›</a:t>
            </a:fld>
            <a:endParaRPr lang="en-US"/>
          </a:p>
        </p:txBody>
      </p:sp>
    </p:spTree>
    <p:extLst>
      <p:ext uri="{BB962C8B-B14F-4D97-AF65-F5344CB8AC3E}">
        <p14:creationId xmlns:p14="http://schemas.microsoft.com/office/powerpoint/2010/main" val="2655597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DBEFABF-8EB1-4F45-A7D3-1A9E13388003}" type="datetimeFigureOut">
              <a:rPr lang="en-US" smtClean="0"/>
              <a:t>6/9/19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F9C8DB-6D97-5647-B473-8E5A34BB4FD7}" type="slidenum">
              <a:rPr lang="en-US" smtClean="0"/>
              <a:t>‹#›</a:t>
            </a:fld>
            <a:endParaRPr lang="en-US"/>
          </a:p>
        </p:txBody>
      </p:sp>
    </p:spTree>
    <p:extLst>
      <p:ext uri="{BB962C8B-B14F-4D97-AF65-F5344CB8AC3E}">
        <p14:creationId xmlns:p14="http://schemas.microsoft.com/office/powerpoint/2010/main" val="30946337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DBEFABF-8EB1-4F45-A7D3-1A9E13388003}" type="datetimeFigureOut">
              <a:rPr lang="en-US" smtClean="0"/>
              <a:t>6/9/19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F9C8DB-6D97-5647-B473-8E5A34BB4FD7}" type="slidenum">
              <a:rPr lang="en-US" smtClean="0"/>
              <a:t>‹#›</a:t>
            </a:fld>
            <a:endParaRPr lang="en-US"/>
          </a:p>
        </p:txBody>
      </p:sp>
    </p:spTree>
    <p:extLst>
      <p:ext uri="{BB962C8B-B14F-4D97-AF65-F5344CB8AC3E}">
        <p14:creationId xmlns:p14="http://schemas.microsoft.com/office/powerpoint/2010/main" val="3369100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DBEFABF-8EB1-4F45-A7D3-1A9E13388003}" type="datetimeFigureOut">
              <a:rPr lang="en-US" smtClean="0"/>
              <a:t>6/9/19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F9C8DB-6D97-5647-B473-8E5A34BB4FD7}" type="slidenum">
              <a:rPr lang="en-US" smtClean="0"/>
              <a:t>‹#›</a:t>
            </a:fld>
            <a:endParaRPr lang="en-US"/>
          </a:p>
        </p:txBody>
      </p:sp>
    </p:spTree>
    <p:extLst>
      <p:ext uri="{BB962C8B-B14F-4D97-AF65-F5344CB8AC3E}">
        <p14:creationId xmlns:p14="http://schemas.microsoft.com/office/powerpoint/2010/main" val="182593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DBEFABF-8EB1-4F45-A7D3-1A9E13388003}" type="datetimeFigureOut">
              <a:rPr lang="en-US" smtClean="0"/>
              <a:t>6/9/19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F9C8DB-6D97-5647-B473-8E5A34BB4FD7}" type="slidenum">
              <a:rPr lang="en-US" smtClean="0"/>
              <a:t>‹#›</a:t>
            </a:fld>
            <a:endParaRPr lang="en-US"/>
          </a:p>
        </p:txBody>
      </p:sp>
    </p:spTree>
    <p:extLst>
      <p:ext uri="{BB962C8B-B14F-4D97-AF65-F5344CB8AC3E}">
        <p14:creationId xmlns:p14="http://schemas.microsoft.com/office/powerpoint/2010/main" val="10588859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DBEFABF-8EB1-4F45-A7D3-1A9E13388003}" type="datetimeFigureOut">
              <a:rPr lang="en-US" smtClean="0"/>
              <a:t>6/9/19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F9C8DB-6D97-5647-B473-8E5A34BB4FD7}" type="slidenum">
              <a:rPr lang="en-US" smtClean="0"/>
              <a:t>‹#›</a:t>
            </a:fld>
            <a:endParaRPr lang="en-US"/>
          </a:p>
        </p:txBody>
      </p:sp>
    </p:spTree>
    <p:extLst>
      <p:ext uri="{BB962C8B-B14F-4D97-AF65-F5344CB8AC3E}">
        <p14:creationId xmlns:p14="http://schemas.microsoft.com/office/powerpoint/2010/main" val="2732624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BEFABF-8EB1-4F45-A7D3-1A9E13388003}" type="datetimeFigureOut">
              <a:rPr lang="en-US" smtClean="0"/>
              <a:t>6/9/19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0F9C8DB-6D97-5647-B473-8E5A34BB4FD7}" type="slidenum">
              <a:rPr lang="en-US" smtClean="0"/>
              <a:t>‹#›</a:t>
            </a:fld>
            <a:endParaRPr lang="en-US"/>
          </a:p>
        </p:txBody>
      </p:sp>
    </p:spTree>
    <p:extLst>
      <p:ext uri="{BB962C8B-B14F-4D97-AF65-F5344CB8AC3E}">
        <p14:creationId xmlns:p14="http://schemas.microsoft.com/office/powerpoint/2010/main" val="7101518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BEFABF-8EB1-4F45-A7D3-1A9E13388003}" type="datetimeFigureOut">
              <a:rPr lang="en-US" smtClean="0"/>
              <a:t>6/9/19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F9C8DB-6D97-5647-B473-8E5A34BB4FD7}" type="slidenum">
              <a:rPr lang="en-US" smtClean="0"/>
              <a:t>‹#›</a:t>
            </a:fld>
            <a:endParaRPr lang="en-US"/>
          </a:p>
        </p:txBody>
      </p:sp>
    </p:spTree>
    <p:extLst>
      <p:ext uri="{BB962C8B-B14F-4D97-AF65-F5344CB8AC3E}">
        <p14:creationId xmlns:p14="http://schemas.microsoft.com/office/powerpoint/2010/main" val="1862660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BEFABF-8EB1-4F45-A7D3-1A9E13388003}" type="datetimeFigureOut">
              <a:rPr lang="en-US" smtClean="0"/>
              <a:t>6/9/19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F9C8DB-6D97-5647-B473-8E5A34BB4FD7}" type="slidenum">
              <a:rPr lang="en-US" smtClean="0"/>
              <a:t>‹#›</a:t>
            </a:fld>
            <a:endParaRPr lang="en-US"/>
          </a:p>
        </p:txBody>
      </p:sp>
    </p:spTree>
    <p:extLst>
      <p:ext uri="{BB962C8B-B14F-4D97-AF65-F5344CB8AC3E}">
        <p14:creationId xmlns:p14="http://schemas.microsoft.com/office/powerpoint/2010/main" val="12638208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BEFABF-8EB1-4F45-A7D3-1A9E13388003}" type="datetimeFigureOut">
              <a:rPr lang="en-US" smtClean="0"/>
              <a:t>6/9/19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F9C8DB-6D97-5647-B473-8E5A34BB4FD7}" type="slidenum">
              <a:rPr lang="en-US" smtClean="0"/>
              <a:t>‹#›</a:t>
            </a:fld>
            <a:endParaRPr lang="en-US"/>
          </a:p>
        </p:txBody>
      </p:sp>
    </p:spTree>
    <p:extLst>
      <p:ext uri="{BB962C8B-B14F-4D97-AF65-F5344CB8AC3E}">
        <p14:creationId xmlns:p14="http://schemas.microsoft.com/office/powerpoint/2010/main" val="14449991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3.tiff"/><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7" name="Text Placeholder 4">
            <a:extLst>
              <a:ext uri="{FF2B5EF4-FFF2-40B4-BE49-F238E27FC236}">
                <a16:creationId xmlns:a16="http://schemas.microsoft.com/office/drawing/2014/main" id="{02BC2B74-587A-C842-8770-1DF7453DCC68}"/>
              </a:ext>
            </a:extLst>
          </p:cNvPr>
          <p:cNvSpPr txBox="1">
            <a:spLocks/>
          </p:cNvSpPr>
          <p:nvPr/>
        </p:nvSpPr>
        <p:spPr>
          <a:xfrm>
            <a:off x="6019801" y="6457307"/>
            <a:ext cx="3122192" cy="402998"/>
          </a:xfrm>
          <a:prstGeom prst="rect">
            <a:avLst/>
          </a:prstGeom>
        </p:spPr>
        <p:txBody>
          <a:bodyPr vert="horz" lIns="91440" tIns="45720" rIns="91440" bIns="45720" rtlCol="0" anchor="t">
            <a:normAutofit fontScale="70000" lnSpcReduction="20000"/>
          </a:bodyPr>
          <a:lstStyle>
            <a:lvl1pPr marL="0" indent="0" algn="l" defTabSz="457200" rtl="0" eaLnBrk="1" latinLnBrk="0" hangingPunct="1">
              <a:spcBef>
                <a:spcPct val="20000"/>
              </a:spcBef>
              <a:buFont typeface="Arial"/>
              <a:buNone/>
              <a:defRPr sz="1600" kern="1200" baseline="0">
                <a:solidFill>
                  <a:schemeClr val="tx1">
                    <a:lumMod val="50000"/>
                    <a:lumOff val="50000"/>
                  </a:schemeClr>
                </a:solidFill>
                <a:latin typeface="Myriad Pro"/>
                <a:ea typeface="Myriad Pro"/>
                <a:cs typeface="Segoe UI" panose="020B0502040204020203" pitchFamily="34" charset="0"/>
              </a:defRPr>
            </a:lvl1pPr>
            <a:lvl2pPr marL="742950" indent="-285750" algn="l" defTabSz="457200" rtl="0" eaLnBrk="1" latinLnBrk="0" hangingPunct="1">
              <a:spcBef>
                <a:spcPct val="20000"/>
              </a:spcBef>
              <a:buFont typeface="Arial"/>
              <a:buChar char="–"/>
              <a:defRPr sz="2000" kern="1200">
                <a:solidFill>
                  <a:schemeClr val="tx1">
                    <a:lumMod val="75000"/>
                    <a:lumOff val="25000"/>
                  </a:schemeClr>
                </a:solidFill>
                <a:latin typeface="Segoe"/>
                <a:ea typeface="+mn-ea"/>
                <a:cs typeface="Segoe"/>
              </a:defRPr>
            </a:lvl2pPr>
            <a:lvl3pPr marL="1143000" indent="-228600" algn="l" defTabSz="457200" rtl="0" eaLnBrk="1" latinLnBrk="0" hangingPunct="1">
              <a:spcBef>
                <a:spcPct val="20000"/>
              </a:spcBef>
              <a:buFont typeface="Arial"/>
              <a:buChar char="•"/>
              <a:defRPr sz="1800" kern="1200">
                <a:solidFill>
                  <a:schemeClr val="tx1">
                    <a:lumMod val="75000"/>
                    <a:lumOff val="25000"/>
                  </a:schemeClr>
                </a:solidFill>
                <a:latin typeface="Segoe"/>
                <a:ea typeface="+mn-ea"/>
                <a:cs typeface="Segoe"/>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Segoe"/>
                <a:ea typeface="+mn-ea"/>
                <a:cs typeface="Segoe"/>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Segoe"/>
                <a:ea typeface="+mn-ea"/>
                <a:cs typeface="Sego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b="1">
                <a:solidFill>
                  <a:schemeClr val="bg1">
                    <a:lumMod val="85000"/>
                  </a:schemeClr>
                </a:solidFill>
                <a:cs typeface="Segoe UI"/>
              </a:rPr>
              <a:t>SVAI Undiagnosed-1, SF/Toronto/London</a:t>
            </a:r>
          </a:p>
          <a:p>
            <a:pPr>
              <a:defRPr/>
            </a:pPr>
            <a:r>
              <a:rPr lang="en-US" b="1">
                <a:solidFill>
                  <a:schemeClr val="bg1">
                    <a:lumMod val="85000"/>
                  </a:schemeClr>
                </a:solidFill>
                <a:cs typeface="Segoe UI"/>
              </a:rPr>
              <a:t>June 9th, 2019</a:t>
            </a:r>
          </a:p>
          <a:p>
            <a:pPr>
              <a:defRPr/>
            </a:pPr>
            <a:endParaRPr lang="en-US" b="1">
              <a:solidFill>
                <a:schemeClr val="bg1">
                  <a:lumMod val="85000"/>
                </a:schemeClr>
              </a:solidFill>
            </a:endParaRPr>
          </a:p>
        </p:txBody>
      </p:sp>
      <p:sp>
        <p:nvSpPr>
          <p:cNvPr id="5" name="Text Placeholder 3">
            <a:extLst>
              <a:ext uri="{FF2B5EF4-FFF2-40B4-BE49-F238E27FC236}">
                <a16:creationId xmlns:a16="http://schemas.microsoft.com/office/drawing/2014/main" id="{A60EFB87-0686-1B49-B3BE-7EB8B300ACE1}"/>
              </a:ext>
            </a:extLst>
          </p:cNvPr>
          <p:cNvSpPr txBox="1">
            <a:spLocks/>
          </p:cNvSpPr>
          <p:nvPr/>
        </p:nvSpPr>
        <p:spPr>
          <a:xfrm>
            <a:off x="72280" y="321949"/>
            <a:ext cx="4533969" cy="1100287"/>
          </a:xfrm>
          <a:prstGeom prst="rect">
            <a:avLst/>
          </a:prstGeom>
        </p:spPr>
        <p:txBody>
          <a:bodyPr vert="horz" lIns="91440" tIns="45720" rIns="91440" bIns="45720" rtlCol="0" anchor="t">
            <a:noAutofit/>
          </a:bodyPr>
          <a:lstStyle>
            <a:lvl1pPr marL="0" indent="0" algn="l" defTabSz="457200" rtl="0" eaLnBrk="1" latinLnBrk="0" hangingPunct="1">
              <a:spcBef>
                <a:spcPct val="20000"/>
              </a:spcBef>
              <a:buFont typeface="Arial"/>
              <a:buNone/>
              <a:defRPr sz="1800" kern="1200" baseline="0">
                <a:solidFill>
                  <a:schemeClr val="tx1">
                    <a:lumMod val="50000"/>
                    <a:lumOff val="50000"/>
                  </a:schemeClr>
                </a:solidFill>
                <a:latin typeface="Myriad Pro"/>
                <a:ea typeface="Myriad Pro"/>
                <a:cs typeface="Segoe UI" panose="020B0502040204020203" pitchFamily="34" charset="0"/>
              </a:defRPr>
            </a:lvl1pPr>
            <a:lvl2pPr marL="742950" indent="-285750" algn="l" defTabSz="457200" rtl="0" eaLnBrk="1" latinLnBrk="0" hangingPunct="1">
              <a:spcBef>
                <a:spcPct val="20000"/>
              </a:spcBef>
              <a:buFont typeface="Arial"/>
              <a:buChar char="–"/>
              <a:defRPr sz="2000" kern="1200">
                <a:solidFill>
                  <a:schemeClr val="tx1">
                    <a:lumMod val="75000"/>
                    <a:lumOff val="25000"/>
                  </a:schemeClr>
                </a:solidFill>
                <a:latin typeface="Segoe"/>
                <a:ea typeface="+mn-ea"/>
                <a:cs typeface="Segoe"/>
              </a:defRPr>
            </a:lvl2pPr>
            <a:lvl3pPr marL="1143000" indent="-228600" algn="l" defTabSz="457200" rtl="0" eaLnBrk="1" latinLnBrk="0" hangingPunct="1">
              <a:spcBef>
                <a:spcPct val="20000"/>
              </a:spcBef>
              <a:buFont typeface="Arial"/>
              <a:buChar char="•"/>
              <a:defRPr sz="1800" kern="1200">
                <a:solidFill>
                  <a:schemeClr val="tx1">
                    <a:lumMod val="75000"/>
                    <a:lumOff val="25000"/>
                  </a:schemeClr>
                </a:solidFill>
                <a:latin typeface="Segoe"/>
                <a:ea typeface="+mn-ea"/>
                <a:cs typeface="Segoe"/>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Segoe"/>
                <a:ea typeface="+mn-ea"/>
                <a:cs typeface="Segoe"/>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Segoe"/>
                <a:ea typeface="+mn-ea"/>
                <a:cs typeface="Sego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sz="6000" b="1">
                <a:solidFill>
                  <a:srgbClr val="000000"/>
                </a:solidFill>
                <a:latin typeface="Verdana"/>
                <a:ea typeface="Verdana"/>
                <a:cs typeface="Verdana"/>
              </a:rPr>
              <a:t>TENASITY</a:t>
            </a:r>
            <a:endParaRPr kumimoji="0" lang="en-US" sz="6000" b="0" i="0" u="none" strike="noStrike" kern="1200" cap="none" spc="0" normalizeH="0" baseline="0" noProof="0">
              <a:ln>
                <a:noFill/>
              </a:ln>
              <a:solidFill>
                <a:srgbClr val="000000">
                  <a:lumMod val="50000"/>
                  <a:lumOff val="50000"/>
                </a:srgbClr>
              </a:solidFill>
              <a:effectLst/>
              <a:uLnTx/>
              <a:uFillTx/>
              <a:latin typeface="Verdana"/>
              <a:ea typeface="Verdana"/>
              <a:cs typeface="Verdana"/>
            </a:endParaRPr>
          </a:p>
        </p:txBody>
      </p:sp>
      <p:sp>
        <p:nvSpPr>
          <p:cNvPr id="8" name="Text Placeholder 3">
            <a:extLst>
              <a:ext uri="{FF2B5EF4-FFF2-40B4-BE49-F238E27FC236}">
                <a16:creationId xmlns:a16="http://schemas.microsoft.com/office/drawing/2014/main" id="{E97446D2-EAA4-8347-940F-06FCA522B852}"/>
              </a:ext>
            </a:extLst>
          </p:cNvPr>
          <p:cNvSpPr txBox="1">
            <a:spLocks/>
          </p:cNvSpPr>
          <p:nvPr/>
        </p:nvSpPr>
        <p:spPr>
          <a:xfrm>
            <a:off x="-1" y="1354789"/>
            <a:ext cx="7987553" cy="792101"/>
          </a:xfrm>
          <a:prstGeom prst="rect">
            <a:avLst/>
          </a:prstGeom>
        </p:spPr>
        <p:txBody>
          <a:bodyPr vert="horz" lIns="91440" tIns="45720" rIns="91440" bIns="45720" rtlCol="0" anchor="t">
            <a:normAutofit/>
          </a:bodyPr>
          <a:lstStyle>
            <a:lvl1pPr marL="0" indent="0" algn="l" defTabSz="457200" rtl="0" eaLnBrk="1" latinLnBrk="0" hangingPunct="1">
              <a:spcBef>
                <a:spcPct val="20000"/>
              </a:spcBef>
              <a:buFont typeface="Arial"/>
              <a:buNone/>
              <a:defRPr sz="1800" kern="1200" baseline="0">
                <a:solidFill>
                  <a:schemeClr val="tx1">
                    <a:lumMod val="50000"/>
                    <a:lumOff val="50000"/>
                  </a:schemeClr>
                </a:solidFill>
                <a:latin typeface="Myriad Pro"/>
                <a:ea typeface="Myriad Pro"/>
                <a:cs typeface="Segoe UI" panose="020B0502040204020203" pitchFamily="34" charset="0"/>
              </a:defRPr>
            </a:lvl1pPr>
            <a:lvl2pPr marL="742950" indent="-285750" algn="l" defTabSz="457200" rtl="0" eaLnBrk="1" latinLnBrk="0" hangingPunct="1">
              <a:spcBef>
                <a:spcPct val="20000"/>
              </a:spcBef>
              <a:buFont typeface="Arial"/>
              <a:buChar char="–"/>
              <a:defRPr sz="2000" kern="1200">
                <a:solidFill>
                  <a:schemeClr val="tx1">
                    <a:lumMod val="75000"/>
                    <a:lumOff val="25000"/>
                  </a:schemeClr>
                </a:solidFill>
                <a:latin typeface="Segoe"/>
                <a:ea typeface="+mn-ea"/>
                <a:cs typeface="Segoe"/>
              </a:defRPr>
            </a:lvl2pPr>
            <a:lvl3pPr marL="1143000" indent="-228600" algn="l" defTabSz="457200" rtl="0" eaLnBrk="1" latinLnBrk="0" hangingPunct="1">
              <a:spcBef>
                <a:spcPct val="20000"/>
              </a:spcBef>
              <a:buFont typeface="Arial"/>
              <a:buChar char="•"/>
              <a:defRPr sz="1800" kern="1200">
                <a:solidFill>
                  <a:schemeClr val="tx1">
                    <a:lumMod val="75000"/>
                    <a:lumOff val="25000"/>
                  </a:schemeClr>
                </a:solidFill>
                <a:latin typeface="Segoe"/>
                <a:ea typeface="+mn-ea"/>
                <a:cs typeface="Segoe"/>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Segoe"/>
                <a:ea typeface="+mn-ea"/>
                <a:cs typeface="Segoe"/>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Segoe"/>
                <a:ea typeface="+mn-ea"/>
                <a:cs typeface="Sego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sz="1600" i="1" dirty="0">
                <a:solidFill>
                  <a:schemeClr val="tx1"/>
                </a:solidFill>
                <a:cs typeface="Segoe UI"/>
              </a:rPr>
              <a:t>Jared Bennett, Biter Bilen, </a:t>
            </a:r>
            <a:r>
              <a:rPr lang="en-US" sz="1600" i="1" dirty="0" err="1">
                <a:solidFill>
                  <a:schemeClr val="tx1"/>
                </a:solidFill>
                <a:cs typeface="Segoe UI"/>
              </a:rPr>
              <a:t>Julide</a:t>
            </a:r>
            <a:r>
              <a:rPr lang="en-US" sz="1600" i="1" dirty="0">
                <a:solidFill>
                  <a:schemeClr val="tx1"/>
                </a:solidFill>
                <a:cs typeface="Segoe UI"/>
              </a:rPr>
              <a:t> Bilen (Yes, sisters), Mike </a:t>
            </a:r>
            <a:r>
              <a:rPr lang="en-US" sz="1600" i="1" dirty="0" err="1">
                <a:solidFill>
                  <a:schemeClr val="tx1"/>
                </a:solidFill>
                <a:cs typeface="Segoe UI"/>
              </a:rPr>
              <a:t>D'Amour</a:t>
            </a:r>
            <a:r>
              <a:rPr lang="en-US" sz="1600" i="1" dirty="0">
                <a:solidFill>
                  <a:schemeClr val="tx1"/>
                </a:solidFill>
                <a:cs typeface="Segoe UI"/>
              </a:rPr>
              <a:t>, Sarah Daniels, Kubilay Demir , Holly </a:t>
            </a:r>
            <a:r>
              <a:rPr lang="en-US" sz="1600" i="1" dirty="0" err="1">
                <a:solidFill>
                  <a:schemeClr val="tx1"/>
                </a:solidFill>
                <a:cs typeface="Segoe UI"/>
              </a:rPr>
              <a:t>Deremo</a:t>
            </a:r>
            <a:r>
              <a:rPr lang="en-US" sz="1600" i="1" dirty="0">
                <a:solidFill>
                  <a:schemeClr val="tx1"/>
                </a:solidFill>
                <a:cs typeface="Segoe UI"/>
              </a:rPr>
              <a:t>, Steven Ganz, Christian Dima </a:t>
            </a:r>
            <a:r>
              <a:rPr lang="en-US" sz="1600" i="1" dirty="0" err="1">
                <a:solidFill>
                  <a:schemeClr val="tx1"/>
                </a:solidFill>
                <a:cs typeface="Segoe UI"/>
              </a:rPr>
              <a:t>Lituiev</a:t>
            </a:r>
            <a:r>
              <a:rPr lang="en-US" sz="1600" i="1" dirty="0">
                <a:solidFill>
                  <a:schemeClr val="tx1"/>
                </a:solidFill>
                <a:cs typeface="Segoe UI"/>
              </a:rPr>
              <a:t>,</a:t>
            </a:r>
            <a:r>
              <a:rPr kumimoji="0" lang="en-US" sz="1600" i="1" u="none" strike="noStrike" kern="1200" cap="none" spc="0" normalizeH="0" baseline="0" noProof="0" dirty="0">
                <a:ln>
                  <a:noFill/>
                </a:ln>
                <a:solidFill>
                  <a:schemeClr val="tx1"/>
                </a:solidFill>
                <a:effectLst/>
                <a:uLnTx/>
                <a:uFillTx/>
                <a:latin typeface="Myriad Pro"/>
                <a:cs typeface="Segoe UI"/>
              </a:rPr>
              <a:t> </a:t>
            </a:r>
            <a:r>
              <a:rPr kumimoji="0" lang="en-US" sz="1600" i="1" u="none" strike="noStrike" kern="1200" cap="none" spc="0" normalizeH="0" baseline="0" noProof="0" dirty="0" err="1">
                <a:ln>
                  <a:noFill/>
                </a:ln>
                <a:solidFill>
                  <a:schemeClr val="tx1"/>
                </a:solidFill>
                <a:effectLst/>
                <a:uLnTx/>
                <a:uFillTx/>
                <a:latin typeface="Myriad Pro"/>
                <a:cs typeface="Segoe UI"/>
              </a:rPr>
              <a:t>Sree</a:t>
            </a:r>
            <a:r>
              <a:rPr kumimoji="0" lang="en-US" sz="1600" i="1" u="none" strike="noStrike" kern="1200" cap="none" spc="0" normalizeH="0" baseline="0" noProof="0" dirty="0">
                <a:ln>
                  <a:noFill/>
                </a:ln>
                <a:solidFill>
                  <a:schemeClr val="tx1"/>
                </a:solidFill>
                <a:effectLst/>
                <a:uLnTx/>
                <a:uFillTx/>
                <a:latin typeface="Myriad Pro"/>
                <a:cs typeface="Segoe UI"/>
              </a:rPr>
              <a:t> </a:t>
            </a:r>
            <a:r>
              <a:rPr lang="en-US" sz="1600" i="1" dirty="0" err="1">
                <a:solidFill>
                  <a:schemeClr val="tx1"/>
                </a:solidFill>
                <a:cs typeface="Segoe UI"/>
              </a:rPr>
              <a:t>Vaddi</a:t>
            </a:r>
            <a:r>
              <a:rPr lang="en-US" sz="1600" i="1" dirty="0">
                <a:solidFill>
                  <a:schemeClr val="tx1"/>
                </a:solidFill>
                <a:cs typeface="Segoe UI"/>
              </a:rPr>
              <a:t>, Chase Violet, Rena Yang</a:t>
            </a:r>
            <a:endParaRPr lang="en-US" sz="1600" i="1" dirty="0">
              <a:solidFill>
                <a:schemeClr val="tx1"/>
              </a:solidFill>
            </a:endParaRPr>
          </a:p>
        </p:txBody>
      </p:sp>
    </p:spTree>
    <p:extLst>
      <p:ext uri="{BB962C8B-B14F-4D97-AF65-F5344CB8AC3E}">
        <p14:creationId xmlns:p14="http://schemas.microsoft.com/office/powerpoint/2010/main" val="17527832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7472D-17E0-4768-8396-F3E4C5494195}"/>
              </a:ext>
            </a:extLst>
          </p:cNvPr>
          <p:cNvSpPr>
            <a:spLocks noGrp="1"/>
          </p:cNvSpPr>
          <p:nvPr>
            <p:ph type="title"/>
          </p:nvPr>
        </p:nvSpPr>
        <p:spPr/>
        <p:txBody>
          <a:bodyPr/>
          <a:lstStyle/>
          <a:p>
            <a:r>
              <a:rPr lang="en-US">
                <a:cs typeface="Calibri Light"/>
              </a:rPr>
              <a:t>TNXB Variant is Heterozygous</a:t>
            </a:r>
            <a:endParaRPr lang="en-US"/>
          </a:p>
        </p:txBody>
      </p:sp>
      <p:pic>
        <p:nvPicPr>
          <p:cNvPr id="3" name="Picture 3" descr="A screenshot of a video game&#10;&#10;Description generated with high confidence">
            <a:extLst>
              <a:ext uri="{FF2B5EF4-FFF2-40B4-BE49-F238E27FC236}">
                <a16:creationId xmlns:a16="http://schemas.microsoft.com/office/drawing/2014/main" id="{4ADA01C4-AB88-4FBA-ABF1-C2971EA18B1A}"/>
              </a:ext>
            </a:extLst>
          </p:cNvPr>
          <p:cNvPicPr>
            <a:picLocks noChangeAspect="1"/>
          </p:cNvPicPr>
          <p:nvPr/>
        </p:nvPicPr>
        <p:blipFill>
          <a:blip r:embed="rId3"/>
          <a:stretch>
            <a:fillRect/>
          </a:stretch>
        </p:blipFill>
        <p:spPr>
          <a:xfrm>
            <a:off x="627732" y="1365434"/>
            <a:ext cx="7939989" cy="4910561"/>
          </a:xfrm>
          <a:prstGeom prst="rect">
            <a:avLst/>
          </a:prstGeom>
        </p:spPr>
      </p:pic>
      <p:sp>
        <p:nvSpPr>
          <p:cNvPr id="4" name="Slide Number Placeholder 1">
            <a:extLst>
              <a:ext uri="{FF2B5EF4-FFF2-40B4-BE49-F238E27FC236}">
                <a16:creationId xmlns:a16="http://schemas.microsoft.com/office/drawing/2014/main" id="{18B31C31-BC1C-7F48-BF4B-C41CABE53EF4}"/>
              </a:ext>
            </a:extLst>
          </p:cNvPr>
          <p:cNvSpPr txBox="1">
            <a:spLocks/>
          </p:cNvSpPr>
          <p:nvPr/>
        </p:nvSpPr>
        <p:spPr>
          <a:xfrm>
            <a:off x="365512" y="6303068"/>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000" b="0" i="0" u="none" strike="noStrike" kern="1200" cap="none" spc="0" normalizeH="0" baseline="0" noProof="0">
              <a:ln>
                <a:noFill/>
              </a:ln>
              <a:solidFill>
                <a:srgbClr val="2C2D31"/>
              </a:solidFill>
              <a:effectLst/>
              <a:uLnTx/>
              <a:uFillTx/>
              <a:latin typeface="Myriad Pro"/>
            </a:endParaRPr>
          </a:p>
        </p:txBody>
      </p:sp>
    </p:spTree>
    <p:extLst>
      <p:ext uri="{BB962C8B-B14F-4D97-AF65-F5344CB8AC3E}">
        <p14:creationId xmlns:p14="http://schemas.microsoft.com/office/powerpoint/2010/main" val="893783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
            <a:extLst>
              <a:ext uri="{FF2B5EF4-FFF2-40B4-BE49-F238E27FC236}">
                <a16:creationId xmlns:a16="http://schemas.microsoft.com/office/drawing/2014/main" id="{02F24072-2BD7-674F-AB3F-0F52E3CF03E3}"/>
              </a:ext>
            </a:extLst>
          </p:cNvPr>
          <p:cNvSpPr txBox="1">
            <a:spLocks/>
          </p:cNvSpPr>
          <p:nvPr/>
        </p:nvSpPr>
        <p:spPr>
          <a:xfrm>
            <a:off x="241052" y="2067"/>
            <a:ext cx="8661896" cy="763442"/>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algn="ctr">
              <a:defRPr/>
            </a:pPr>
            <a:r>
              <a:rPr lang="en-US">
                <a:solidFill>
                  <a:srgbClr val="01235A"/>
                </a:solidFill>
                <a:cs typeface="Segoe UI"/>
              </a:rPr>
              <a:t>Ehlers Danlos III Syndrome</a:t>
            </a:r>
            <a:endParaRPr lang="en-US"/>
          </a:p>
        </p:txBody>
      </p:sp>
      <p:sp>
        <p:nvSpPr>
          <p:cNvPr id="50" name="Slide Number Placeholder 1">
            <a:extLst>
              <a:ext uri="{FF2B5EF4-FFF2-40B4-BE49-F238E27FC236}">
                <a16:creationId xmlns:a16="http://schemas.microsoft.com/office/drawing/2014/main" id="{C3E12442-4F32-2C45-BF5B-489CE3A24FC0}"/>
              </a:ext>
            </a:extLst>
          </p:cNvPr>
          <p:cNvSpPr txBox="1">
            <a:spLocks/>
          </p:cNvSpPr>
          <p:nvPr/>
        </p:nvSpPr>
        <p:spPr>
          <a:xfrm>
            <a:off x="365512" y="6265997"/>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000" b="0" i="0" u="none" strike="noStrike" kern="1200" cap="none" spc="0" normalizeH="0" baseline="0" noProof="0">
              <a:ln>
                <a:noFill/>
              </a:ln>
              <a:solidFill>
                <a:srgbClr val="2C2D31"/>
              </a:solidFill>
              <a:effectLst/>
              <a:uLnTx/>
              <a:uFillTx/>
              <a:latin typeface="Myriad Pro"/>
            </a:endParaRPr>
          </a:p>
        </p:txBody>
      </p:sp>
      <p:sp>
        <p:nvSpPr>
          <p:cNvPr id="2" name="TextBox 1">
            <a:extLst>
              <a:ext uri="{FF2B5EF4-FFF2-40B4-BE49-F238E27FC236}">
                <a16:creationId xmlns:a16="http://schemas.microsoft.com/office/drawing/2014/main" id="{2D3AB0BE-8059-44E8-BF92-AF684A337C30}"/>
              </a:ext>
            </a:extLst>
          </p:cNvPr>
          <p:cNvSpPr txBox="1"/>
          <p:nvPr/>
        </p:nvSpPr>
        <p:spPr>
          <a:xfrm>
            <a:off x="358774" y="1015678"/>
            <a:ext cx="8299451" cy="29649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800" baseline="30000">
                <a:ea typeface="+mn-lt"/>
                <a:cs typeface="+mn-lt"/>
              </a:rPr>
              <a:t>Group of connective tissue disorders </a:t>
            </a:r>
            <a:endParaRPr lang="en-US" sz="2800">
              <a:ea typeface="+mn-lt"/>
              <a:cs typeface="+mn-lt"/>
            </a:endParaRPr>
          </a:p>
          <a:p>
            <a:pPr marL="342900" indent="-342900">
              <a:buFont typeface="Arial"/>
              <a:buChar char="•"/>
            </a:pPr>
            <a:r>
              <a:rPr lang="en-US" sz="2800" baseline="30000">
                <a:ea typeface="+mn-lt"/>
                <a:cs typeface="+mn-lt"/>
              </a:rPr>
              <a:t>Reduces the amount of functional tenascin-X produced</a:t>
            </a:r>
          </a:p>
          <a:p>
            <a:pPr marL="342900" indent="-342900">
              <a:buFont typeface="Arial"/>
              <a:buChar char="•"/>
            </a:pPr>
            <a:endParaRPr lang="en-US" sz="2800">
              <a:ea typeface="+mn-lt"/>
              <a:cs typeface="+mn-lt"/>
            </a:endParaRPr>
          </a:p>
          <a:p>
            <a:pPr marL="342900" indent="-342900">
              <a:buFont typeface="Arial"/>
              <a:buChar char="•"/>
            </a:pPr>
            <a:r>
              <a:rPr lang="en-US" sz="2800" baseline="30000">
                <a:ea typeface="+mn-lt"/>
                <a:cs typeface="+mn-lt"/>
              </a:rPr>
              <a:t>Weakens connective tissues in many parts of the body, which leads to signs and symptoms of hypermobility</a:t>
            </a:r>
          </a:p>
          <a:p>
            <a:pPr marL="342900" indent="-342900">
              <a:buFont typeface="Arial"/>
              <a:buChar char="•"/>
            </a:pPr>
            <a:endParaRPr lang="en-US" sz="2800" baseline="30000">
              <a:cs typeface="Calibri"/>
            </a:endParaRPr>
          </a:p>
          <a:p>
            <a:pPr marL="342900" indent="-342900">
              <a:buFont typeface="Arial"/>
              <a:buChar char="•"/>
            </a:pPr>
            <a:r>
              <a:rPr lang="en-US" sz="2800" baseline="30000">
                <a:ea typeface="+mn-lt"/>
                <a:cs typeface="+mn-lt"/>
              </a:rPr>
              <a:t>Additional symptoms include numerous ties to GI dysmotility disorders, as well as other functional disorders like Gastric Reflux, Constipation, Nausea, Vomiting, Heartburn, abnormal gastric emptying, and abnormal colonic transit time</a:t>
            </a:r>
          </a:p>
        </p:txBody>
      </p:sp>
    </p:spTree>
    <p:extLst>
      <p:ext uri="{BB962C8B-B14F-4D97-AF65-F5344CB8AC3E}">
        <p14:creationId xmlns:p14="http://schemas.microsoft.com/office/powerpoint/2010/main" val="7080876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3246B6E-9E14-D64F-8857-89B645D2E618}"/>
              </a:ext>
            </a:extLst>
          </p:cNvPr>
          <p:cNvSpPr txBox="1"/>
          <p:nvPr/>
        </p:nvSpPr>
        <p:spPr>
          <a:xfrm>
            <a:off x="764498" y="1598186"/>
            <a:ext cx="7540053" cy="3785652"/>
          </a:xfrm>
          <a:prstGeom prst="rect">
            <a:avLst/>
          </a:prstGeom>
          <a:noFill/>
        </p:spPr>
        <p:txBody>
          <a:bodyPr wrap="square" rtlCol="0" anchor="t">
            <a:spAutoFit/>
          </a:bodyPr>
          <a:lstStyle/>
          <a:p>
            <a:pPr marL="285750" indent="-285750">
              <a:buFont typeface="Arial" panose="020B0604020202020204" pitchFamily="34" charset="0"/>
              <a:buChar char="•"/>
            </a:pPr>
            <a:r>
              <a:rPr lang="en-US" sz="2400" b="1"/>
              <a:t>ATP7B</a:t>
            </a:r>
            <a:r>
              <a:rPr lang="en-US" sz="2400"/>
              <a:t>: implicated in osteo-muscular type, growth failure</a:t>
            </a:r>
            <a:endParaRPr lang="en-US" sz="2400">
              <a:cs typeface="Calibri"/>
            </a:endParaRPr>
          </a:p>
          <a:p>
            <a:pPr lvl="2"/>
            <a:r>
              <a:rPr lang="en-US" sz="2400"/>
              <a:t>Potential connection with ATPase (small intestine) / </a:t>
            </a:r>
            <a:r>
              <a:rPr lang="en-US" sz="2400" err="1"/>
              <a:t>Lysyl</a:t>
            </a:r>
            <a:r>
              <a:rPr lang="en-US" sz="2400"/>
              <a:t> oxidase (connective tissue, LOX)</a:t>
            </a:r>
            <a:endParaRPr lang="en-US" sz="2400">
              <a:cs typeface="Calibri"/>
            </a:endParaRPr>
          </a:p>
          <a:p>
            <a:pPr lvl="2"/>
            <a:r>
              <a:rPr lang="en-US" sz="2400"/>
              <a:t>3 homozygous variants: </a:t>
            </a:r>
            <a:endParaRPr lang="en-US" sz="2400">
              <a:cs typeface="Calibri"/>
            </a:endParaRPr>
          </a:p>
          <a:p>
            <a:pPr lvl="2"/>
            <a:r>
              <a:rPr lang="en-US" sz="2400"/>
              <a:t>	2 affecting transcription factor binding site</a:t>
            </a:r>
            <a:endParaRPr lang="en-US" sz="2400">
              <a:cs typeface="Calibri"/>
            </a:endParaRPr>
          </a:p>
          <a:p>
            <a:pPr lvl="2"/>
            <a:r>
              <a:rPr lang="en-US" sz="2400"/>
              <a:t>	1 of the 2 involving promoter loss</a:t>
            </a:r>
            <a:endParaRPr lang="en-US" sz="2400">
              <a:cs typeface="Calibri"/>
            </a:endParaRPr>
          </a:p>
          <a:p>
            <a:endParaRPr lang="en-US" sz="2400">
              <a:cs typeface="Calibri"/>
            </a:endParaRPr>
          </a:p>
          <a:p>
            <a:pPr marL="285750" indent="-285750">
              <a:buFont typeface="Arial" panose="020B0604020202020204" pitchFamily="34" charset="0"/>
              <a:buChar char="•"/>
            </a:pPr>
            <a:r>
              <a:rPr lang="en-US" sz="2400" b="1"/>
              <a:t>ALG11</a:t>
            </a:r>
            <a:r>
              <a:rPr lang="en-US" sz="2400"/>
              <a:t>: implicated in failure to thrive, developmental delay, persistent vomiting (via </a:t>
            </a:r>
            <a:r>
              <a:rPr lang="en-US" sz="2400">
                <a:ea typeface="+mn-lt"/>
                <a:cs typeface="+mn-lt"/>
              </a:rPr>
              <a:t>glycosylation</a:t>
            </a:r>
            <a:r>
              <a:rPr lang="en-US" sz="2400"/>
              <a:t>)</a:t>
            </a:r>
            <a:endParaRPr lang="en-US" sz="2400">
              <a:cs typeface="Calibri"/>
            </a:endParaRPr>
          </a:p>
          <a:p>
            <a:pPr lvl="2"/>
            <a:r>
              <a:rPr lang="en-US" sz="2400"/>
              <a:t>The 2 above variants affecting TFBS</a:t>
            </a:r>
            <a:endParaRPr lang="en-US" sz="2400">
              <a:cs typeface="Calibri"/>
            </a:endParaRPr>
          </a:p>
        </p:txBody>
      </p:sp>
      <p:sp>
        <p:nvSpPr>
          <p:cNvPr id="6" name="Title 2">
            <a:extLst>
              <a:ext uri="{FF2B5EF4-FFF2-40B4-BE49-F238E27FC236}">
                <a16:creationId xmlns:a16="http://schemas.microsoft.com/office/drawing/2014/main" id="{88925A39-ABA6-2A42-827E-7BFF0D816CF1}"/>
              </a:ext>
            </a:extLst>
          </p:cNvPr>
          <p:cNvSpPr txBox="1">
            <a:spLocks/>
          </p:cNvSpPr>
          <p:nvPr/>
        </p:nvSpPr>
        <p:spPr>
          <a:xfrm>
            <a:off x="241052" y="2067"/>
            <a:ext cx="8661896" cy="763442"/>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algn="ctr">
              <a:defRPr/>
            </a:pPr>
            <a:r>
              <a:rPr lang="en-US">
                <a:solidFill>
                  <a:srgbClr val="01235A"/>
                </a:solidFill>
                <a:cs typeface="Segoe UI"/>
              </a:rPr>
              <a:t>Secondary Recommendations 1</a:t>
            </a:r>
            <a:endParaRPr lang="en-US"/>
          </a:p>
        </p:txBody>
      </p:sp>
      <p:sp>
        <p:nvSpPr>
          <p:cNvPr id="4" name="Slide Number Placeholder 1">
            <a:extLst>
              <a:ext uri="{FF2B5EF4-FFF2-40B4-BE49-F238E27FC236}">
                <a16:creationId xmlns:a16="http://schemas.microsoft.com/office/drawing/2014/main" id="{F47154A3-6C3B-7942-98E0-2BF9FB78B984}"/>
              </a:ext>
            </a:extLst>
          </p:cNvPr>
          <p:cNvSpPr txBox="1">
            <a:spLocks/>
          </p:cNvSpPr>
          <p:nvPr/>
        </p:nvSpPr>
        <p:spPr>
          <a:xfrm>
            <a:off x="365512" y="6265997"/>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a:ln>
                <a:noFill/>
              </a:ln>
              <a:solidFill>
                <a:srgbClr val="2C2D31"/>
              </a:solidFill>
              <a:effectLst/>
              <a:uLnTx/>
              <a:uFillTx/>
              <a:latin typeface="Myriad Pro"/>
            </a:endParaRPr>
          </a:p>
        </p:txBody>
      </p:sp>
    </p:spTree>
    <p:extLst>
      <p:ext uri="{BB962C8B-B14F-4D97-AF65-F5344CB8AC3E}">
        <p14:creationId xmlns:p14="http://schemas.microsoft.com/office/powerpoint/2010/main" val="6539137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3AB6E-408F-4F4E-A346-23AC49037135}"/>
              </a:ext>
            </a:extLst>
          </p:cNvPr>
          <p:cNvSpPr>
            <a:spLocks noGrp="1"/>
          </p:cNvSpPr>
          <p:nvPr>
            <p:ph type="title"/>
          </p:nvPr>
        </p:nvSpPr>
        <p:spPr/>
        <p:txBody>
          <a:bodyPr/>
          <a:lstStyle/>
          <a:p>
            <a:r>
              <a:rPr lang="en-US">
                <a:cs typeface="Calibri Light"/>
              </a:rPr>
              <a:t>ATP7B/ALG11 is Homozygous</a:t>
            </a:r>
            <a:endParaRPr lang="en-US"/>
          </a:p>
        </p:txBody>
      </p:sp>
      <p:pic>
        <p:nvPicPr>
          <p:cNvPr id="3" name="Picture 3" descr="A screenshot of a video game&#10;&#10;Description generated with high confidence">
            <a:extLst>
              <a:ext uri="{FF2B5EF4-FFF2-40B4-BE49-F238E27FC236}">
                <a16:creationId xmlns:a16="http://schemas.microsoft.com/office/drawing/2014/main" id="{BE99369D-33C7-4F36-ADDC-AC18A83021B1}"/>
              </a:ext>
            </a:extLst>
          </p:cNvPr>
          <p:cNvPicPr>
            <a:picLocks noChangeAspect="1"/>
          </p:cNvPicPr>
          <p:nvPr/>
        </p:nvPicPr>
        <p:blipFill>
          <a:blip r:embed="rId2"/>
          <a:stretch>
            <a:fillRect/>
          </a:stretch>
        </p:blipFill>
        <p:spPr>
          <a:xfrm>
            <a:off x="627732" y="1689656"/>
            <a:ext cx="7572466" cy="4154933"/>
          </a:xfrm>
          <a:prstGeom prst="rect">
            <a:avLst/>
          </a:prstGeom>
        </p:spPr>
      </p:pic>
    </p:spTree>
    <p:extLst>
      <p:ext uri="{BB962C8B-B14F-4D97-AF65-F5344CB8AC3E}">
        <p14:creationId xmlns:p14="http://schemas.microsoft.com/office/powerpoint/2010/main" val="3706487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3246B6E-9E14-D64F-8857-89B645D2E618}"/>
              </a:ext>
            </a:extLst>
          </p:cNvPr>
          <p:cNvSpPr txBox="1"/>
          <p:nvPr/>
        </p:nvSpPr>
        <p:spPr>
          <a:xfrm>
            <a:off x="764498" y="1271615"/>
            <a:ext cx="7540053" cy="5262979"/>
          </a:xfrm>
          <a:prstGeom prst="rect">
            <a:avLst/>
          </a:prstGeom>
          <a:noFill/>
        </p:spPr>
        <p:txBody>
          <a:bodyPr wrap="square" rtlCol="0" anchor="t">
            <a:spAutoFit/>
          </a:bodyPr>
          <a:lstStyle/>
          <a:p>
            <a:pPr marL="342900" indent="-342900">
              <a:buFont typeface="Arial" panose="020B0604020202020204" pitchFamily="34" charset="0"/>
              <a:buChar char="•"/>
            </a:pPr>
            <a:r>
              <a:rPr lang="en-US" sz="2400" b="1"/>
              <a:t>TTN</a:t>
            </a:r>
            <a:r>
              <a:rPr lang="en-US" sz="2400"/>
              <a:t>: implicated in implicated in limb girdle muscular dystrophy, muscle weakness, growth failure</a:t>
            </a:r>
            <a:endParaRPr lang="en-US" sz="2400">
              <a:ea typeface="+mn-lt"/>
              <a:cs typeface="+mn-lt"/>
            </a:endParaRPr>
          </a:p>
          <a:p>
            <a:pPr lvl="2"/>
            <a:r>
              <a:rPr lang="en-US" sz="2400"/>
              <a:t>5 heterozygous variants: </a:t>
            </a:r>
            <a:endParaRPr lang="en-US" sz="2400">
              <a:cs typeface="Calibri"/>
            </a:endParaRPr>
          </a:p>
          <a:p>
            <a:pPr lvl="2"/>
            <a:r>
              <a:rPr lang="en-US" sz="2400"/>
              <a:t>	1 affecting stop gain on translation</a:t>
            </a:r>
            <a:endParaRPr lang="en-US" sz="2400">
              <a:cs typeface="Calibri" panose="020F0502020204030204"/>
            </a:endParaRPr>
          </a:p>
          <a:p>
            <a:pPr lvl="2"/>
            <a:r>
              <a:rPr lang="en-US" sz="2400"/>
              <a:t>      2</a:t>
            </a:r>
            <a:r>
              <a:rPr lang="en-US" sz="2400">
                <a:cs typeface="Calibri" panose="020F0502020204030204"/>
              </a:rPr>
              <a:t> classified as possibly damaging (PolyPhen-2)</a:t>
            </a:r>
            <a:endParaRPr lang="en-US" sz="2400">
              <a:ea typeface="+mn-lt"/>
              <a:cs typeface="+mn-lt"/>
            </a:endParaRPr>
          </a:p>
          <a:p>
            <a:endParaRPr lang="en-US" sz="2400">
              <a:cs typeface="Calibri"/>
            </a:endParaRPr>
          </a:p>
          <a:p>
            <a:pPr marL="285750" indent="-285750">
              <a:buFont typeface="Arial" panose="020B0604020202020204" pitchFamily="34" charset="0"/>
              <a:buChar char="•"/>
            </a:pPr>
            <a:r>
              <a:rPr lang="en-US" sz="2400" b="1"/>
              <a:t>SCN5A</a:t>
            </a:r>
            <a:r>
              <a:rPr lang="en-US" sz="2400"/>
              <a:t>: implicated in diabetic neuropathy, depression, acute pain, renal impairment, urinary issues, constipation, pelvic pain, vomiting, pharyngitis</a:t>
            </a:r>
            <a:endParaRPr lang="en-US" sz="2400">
              <a:cs typeface="Calibri"/>
            </a:endParaRPr>
          </a:p>
          <a:p>
            <a:pPr lvl="2"/>
            <a:r>
              <a:rPr lang="en-US" sz="2400">
                <a:cs typeface="Calibri"/>
              </a:rPr>
              <a:t>3 heterogynous variants</a:t>
            </a:r>
          </a:p>
          <a:p>
            <a:pPr lvl="2"/>
            <a:endParaRPr lang="en-US" sz="2400">
              <a:ea typeface="+mn-lt"/>
              <a:cs typeface="+mn-lt"/>
            </a:endParaRPr>
          </a:p>
          <a:p>
            <a:pPr marL="285750" indent="-285750">
              <a:buFont typeface="Arial,Sans-Serif"/>
              <a:buChar char="•"/>
            </a:pPr>
            <a:r>
              <a:rPr lang="en-US" sz="2400" b="1">
                <a:ea typeface="+mn-lt"/>
                <a:cs typeface="+mn-lt"/>
              </a:rPr>
              <a:t>WNK1</a:t>
            </a:r>
            <a:r>
              <a:rPr lang="en-US" sz="2400">
                <a:ea typeface="+mn-lt"/>
                <a:cs typeface="+mn-lt"/>
              </a:rPr>
              <a:t>: implicated in autonomic neuropathy, limb girdle muscular dystrophy, pelvic organ prolapse, kidney disease</a:t>
            </a:r>
          </a:p>
        </p:txBody>
      </p:sp>
      <p:sp>
        <p:nvSpPr>
          <p:cNvPr id="6" name="Title 2">
            <a:extLst>
              <a:ext uri="{FF2B5EF4-FFF2-40B4-BE49-F238E27FC236}">
                <a16:creationId xmlns:a16="http://schemas.microsoft.com/office/drawing/2014/main" id="{88925A39-ABA6-2A42-827E-7BFF0D816CF1}"/>
              </a:ext>
            </a:extLst>
          </p:cNvPr>
          <p:cNvSpPr txBox="1">
            <a:spLocks/>
          </p:cNvSpPr>
          <p:nvPr/>
        </p:nvSpPr>
        <p:spPr>
          <a:xfrm>
            <a:off x="241052" y="2067"/>
            <a:ext cx="8661896" cy="763442"/>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algn="ctr">
              <a:defRPr/>
            </a:pPr>
            <a:r>
              <a:rPr lang="en-US">
                <a:solidFill>
                  <a:srgbClr val="01235A"/>
                </a:solidFill>
                <a:cs typeface="Segoe UI"/>
              </a:rPr>
              <a:t>Secondary Recommendations 2</a:t>
            </a:r>
            <a:endParaRPr lang="en-US"/>
          </a:p>
        </p:txBody>
      </p:sp>
    </p:spTree>
    <p:extLst>
      <p:ext uri="{BB962C8B-B14F-4D97-AF65-F5344CB8AC3E}">
        <p14:creationId xmlns:p14="http://schemas.microsoft.com/office/powerpoint/2010/main" val="39051049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104649FE-94E0-F642-95CB-752AC8AD58BE}"/>
              </a:ext>
            </a:extLst>
          </p:cNvPr>
          <p:cNvGraphicFramePr/>
          <p:nvPr>
            <p:extLst>
              <p:ext uri="{D42A27DB-BD31-4B8C-83A1-F6EECF244321}">
                <p14:modId xmlns:p14="http://schemas.microsoft.com/office/powerpoint/2010/main" val="2779588389"/>
              </p:ext>
            </p:extLst>
          </p:nvPr>
        </p:nvGraphicFramePr>
        <p:xfrm>
          <a:off x="367524" y="354571"/>
          <a:ext cx="8686801" cy="21728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2">
            <a:extLst>
              <a:ext uri="{FF2B5EF4-FFF2-40B4-BE49-F238E27FC236}">
                <a16:creationId xmlns:a16="http://schemas.microsoft.com/office/drawing/2014/main" id="{9440EA0D-1980-1B4B-867A-29F2AC301C49}"/>
              </a:ext>
            </a:extLst>
          </p:cNvPr>
          <p:cNvSpPr>
            <a:spLocks noGrp="1"/>
          </p:cNvSpPr>
          <p:nvPr>
            <p:ph type="title"/>
          </p:nvPr>
        </p:nvSpPr>
        <p:spPr>
          <a:xfrm>
            <a:off x="241052" y="2067"/>
            <a:ext cx="8661896" cy="763442"/>
          </a:xfrm>
        </p:spPr>
        <p:txBody>
          <a:bodyPr>
            <a:normAutofit/>
          </a:bodyPr>
          <a:lstStyle/>
          <a:p>
            <a:pPr algn="ctr"/>
            <a:r>
              <a:rPr lang="en-US" sz="3600"/>
              <a:t>Next Steps</a:t>
            </a:r>
            <a:endParaRPr lang="en-US" sz="3600">
              <a:cs typeface="Calibri Light"/>
            </a:endParaRPr>
          </a:p>
        </p:txBody>
      </p:sp>
      <p:sp>
        <p:nvSpPr>
          <p:cNvPr id="6" name="TextBox 5">
            <a:extLst>
              <a:ext uri="{FF2B5EF4-FFF2-40B4-BE49-F238E27FC236}">
                <a16:creationId xmlns:a16="http://schemas.microsoft.com/office/drawing/2014/main" id="{B6D605BC-154D-4641-A3C4-32ABC6E6B0CC}"/>
              </a:ext>
            </a:extLst>
          </p:cNvPr>
          <p:cNvSpPr txBox="1"/>
          <p:nvPr/>
        </p:nvSpPr>
        <p:spPr>
          <a:xfrm>
            <a:off x="430410" y="1812590"/>
            <a:ext cx="2471789" cy="369332"/>
          </a:xfrm>
          <a:prstGeom prst="rect">
            <a:avLst/>
          </a:prstGeom>
          <a:noFill/>
        </p:spPr>
        <p:txBody>
          <a:bodyPr wrap="square" rtlCol="0">
            <a:spAutoFit/>
          </a:bodyPr>
          <a:lstStyle/>
          <a:p>
            <a:pPr algn="ctr"/>
            <a:r>
              <a:rPr lang="en-US" b="1"/>
              <a:t>Short-term</a:t>
            </a:r>
          </a:p>
        </p:txBody>
      </p:sp>
      <p:sp>
        <p:nvSpPr>
          <p:cNvPr id="7" name="TextBox 6">
            <a:extLst>
              <a:ext uri="{FF2B5EF4-FFF2-40B4-BE49-F238E27FC236}">
                <a16:creationId xmlns:a16="http://schemas.microsoft.com/office/drawing/2014/main" id="{2D577BC3-E7E8-2643-9778-34936400C239}"/>
              </a:ext>
            </a:extLst>
          </p:cNvPr>
          <p:cNvSpPr txBox="1"/>
          <p:nvPr/>
        </p:nvSpPr>
        <p:spPr>
          <a:xfrm>
            <a:off x="3132006" y="1812590"/>
            <a:ext cx="2471789" cy="369332"/>
          </a:xfrm>
          <a:prstGeom prst="rect">
            <a:avLst/>
          </a:prstGeom>
          <a:noFill/>
        </p:spPr>
        <p:txBody>
          <a:bodyPr wrap="square" rtlCol="0">
            <a:spAutoFit/>
          </a:bodyPr>
          <a:lstStyle/>
          <a:p>
            <a:pPr algn="ctr"/>
            <a:r>
              <a:rPr lang="en-US" b="1"/>
              <a:t>Mid-term</a:t>
            </a:r>
          </a:p>
        </p:txBody>
      </p:sp>
      <p:sp>
        <p:nvSpPr>
          <p:cNvPr id="8" name="TextBox 7">
            <a:extLst>
              <a:ext uri="{FF2B5EF4-FFF2-40B4-BE49-F238E27FC236}">
                <a16:creationId xmlns:a16="http://schemas.microsoft.com/office/drawing/2014/main" id="{39E8D6CC-A560-ED48-B880-FBE0CE427162}"/>
              </a:ext>
            </a:extLst>
          </p:cNvPr>
          <p:cNvSpPr txBox="1"/>
          <p:nvPr/>
        </p:nvSpPr>
        <p:spPr>
          <a:xfrm>
            <a:off x="5761545" y="1812590"/>
            <a:ext cx="2471789" cy="369332"/>
          </a:xfrm>
          <a:prstGeom prst="rect">
            <a:avLst/>
          </a:prstGeom>
          <a:noFill/>
        </p:spPr>
        <p:txBody>
          <a:bodyPr wrap="square" rtlCol="0">
            <a:spAutoFit/>
          </a:bodyPr>
          <a:lstStyle/>
          <a:p>
            <a:pPr algn="ctr"/>
            <a:r>
              <a:rPr lang="en-US" b="1"/>
              <a:t>Long-term</a:t>
            </a:r>
          </a:p>
        </p:txBody>
      </p:sp>
      <p:cxnSp>
        <p:nvCxnSpPr>
          <p:cNvPr id="9" name="Straight Connector 8">
            <a:extLst>
              <a:ext uri="{FF2B5EF4-FFF2-40B4-BE49-F238E27FC236}">
                <a16:creationId xmlns:a16="http://schemas.microsoft.com/office/drawing/2014/main" id="{7259E871-5CCA-AA42-8D03-75E1EABEEAC0}"/>
              </a:ext>
            </a:extLst>
          </p:cNvPr>
          <p:cNvCxnSpPr/>
          <p:nvPr/>
        </p:nvCxnSpPr>
        <p:spPr>
          <a:xfrm>
            <a:off x="3080235" y="1860455"/>
            <a:ext cx="0" cy="4125243"/>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BDDDF2D4-0D64-7341-8437-B0780D1EAEC9}"/>
              </a:ext>
            </a:extLst>
          </p:cNvPr>
          <p:cNvCxnSpPr/>
          <p:nvPr/>
        </p:nvCxnSpPr>
        <p:spPr>
          <a:xfrm>
            <a:off x="5635072" y="1881125"/>
            <a:ext cx="0" cy="4104572"/>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6CDDE597-04C1-1D48-B146-03C8DF3EAA15}"/>
              </a:ext>
            </a:extLst>
          </p:cNvPr>
          <p:cNvSpPr txBox="1"/>
          <p:nvPr/>
        </p:nvSpPr>
        <p:spPr>
          <a:xfrm>
            <a:off x="68455" y="2497972"/>
            <a:ext cx="2980503" cy="2585323"/>
          </a:xfrm>
          <a:prstGeom prst="rect">
            <a:avLst/>
          </a:prstGeom>
          <a:noFill/>
        </p:spPr>
        <p:txBody>
          <a:bodyPr wrap="square" rtlCol="0" anchor="t">
            <a:spAutoFit/>
          </a:bodyPr>
          <a:lstStyle/>
          <a:p>
            <a:pPr marL="285750" indent="-285750">
              <a:buFont typeface="Arial" panose="020B0604020202020204" pitchFamily="34" charset="0"/>
              <a:buChar char="•"/>
            </a:pPr>
            <a:r>
              <a:rPr lang="en-US"/>
              <a:t>Focus on high value target TNXB, and verify the loss-of-function by conventional methods with contract lab.</a:t>
            </a:r>
          </a:p>
          <a:p>
            <a:pPr marL="285750" indent="-285750">
              <a:buFont typeface="Arial" panose="020B0604020202020204" pitchFamily="34" charset="0"/>
              <a:buChar char="•"/>
            </a:pPr>
            <a:endParaRPr lang="en-US">
              <a:cs typeface="Calibri"/>
            </a:endParaRPr>
          </a:p>
          <a:p>
            <a:pPr marL="285750" indent="-285750">
              <a:buFont typeface="Arial" panose="020B0604020202020204" pitchFamily="34" charset="0"/>
              <a:buChar char="•"/>
            </a:pPr>
            <a:r>
              <a:rPr lang="en-US">
                <a:ea typeface="+mn-lt"/>
                <a:cs typeface="+mn-lt"/>
              </a:rPr>
              <a:t>Complement gene variant analysis with incoming proteomics data</a:t>
            </a:r>
          </a:p>
        </p:txBody>
      </p:sp>
      <p:sp>
        <p:nvSpPr>
          <p:cNvPr id="12" name="TextBox 11">
            <a:extLst>
              <a:ext uri="{FF2B5EF4-FFF2-40B4-BE49-F238E27FC236}">
                <a16:creationId xmlns:a16="http://schemas.microsoft.com/office/drawing/2014/main" id="{D9D6F27F-B230-014A-B916-DC56BE0B93C7}"/>
              </a:ext>
            </a:extLst>
          </p:cNvPr>
          <p:cNvSpPr txBox="1"/>
          <p:nvPr/>
        </p:nvSpPr>
        <p:spPr>
          <a:xfrm>
            <a:off x="5770017" y="2527468"/>
            <a:ext cx="2408903" cy="4247317"/>
          </a:xfrm>
          <a:prstGeom prst="rect">
            <a:avLst/>
          </a:prstGeom>
          <a:noFill/>
        </p:spPr>
        <p:txBody>
          <a:bodyPr wrap="square" rtlCol="0">
            <a:spAutoFit/>
          </a:bodyPr>
          <a:lstStyle/>
          <a:p>
            <a:pPr marL="285750" indent="-285750">
              <a:buFont typeface="Arial" panose="020B0604020202020204" pitchFamily="34" charset="0"/>
              <a:buChar char="•"/>
            </a:pPr>
            <a:r>
              <a:rPr lang="en-US"/>
              <a:t>Combine tissue-specific protein data, as well as single-cell sequencing in gut and connective tissue</a:t>
            </a:r>
          </a:p>
          <a:p>
            <a:pPr marL="285750" indent="-285750">
              <a:buFont typeface="Arial" panose="020B0604020202020204" pitchFamily="34" charset="0"/>
              <a:buChar char="•"/>
            </a:pPr>
            <a:endParaRPr lang="en-US" b="1"/>
          </a:p>
          <a:p>
            <a:pPr marL="285750" indent="-285750">
              <a:buFont typeface="Arial" panose="020B0604020202020204" pitchFamily="34" charset="0"/>
              <a:buChar char="•"/>
            </a:pPr>
            <a:r>
              <a:rPr lang="en-US"/>
              <a:t>Work with academic labs to create an organoid model for ex vivo drug testing</a:t>
            </a:r>
          </a:p>
          <a:p>
            <a:endParaRPr lang="en-US" b="1"/>
          </a:p>
          <a:p>
            <a:r>
              <a:rPr lang="en-US" b="1"/>
              <a:t> </a:t>
            </a:r>
            <a:endParaRPr lang="en-US"/>
          </a:p>
          <a:p>
            <a:pPr marL="285750" indent="-285750">
              <a:buFont typeface="Arial" panose="020B0604020202020204" pitchFamily="34" charset="0"/>
              <a:buChar char="•"/>
            </a:pPr>
            <a:endParaRPr lang="en-US" b="1"/>
          </a:p>
        </p:txBody>
      </p:sp>
      <p:sp>
        <p:nvSpPr>
          <p:cNvPr id="13" name="TextBox 12">
            <a:extLst>
              <a:ext uri="{FF2B5EF4-FFF2-40B4-BE49-F238E27FC236}">
                <a16:creationId xmlns:a16="http://schemas.microsoft.com/office/drawing/2014/main" id="{6E5FD195-DFCC-BC47-A5C7-121343934561}"/>
              </a:ext>
            </a:extLst>
          </p:cNvPr>
          <p:cNvSpPr txBox="1"/>
          <p:nvPr/>
        </p:nvSpPr>
        <p:spPr>
          <a:xfrm>
            <a:off x="3158697" y="2258326"/>
            <a:ext cx="2408903" cy="3416320"/>
          </a:xfrm>
          <a:prstGeom prst="rect">
            <a:avLst/>
          </a:prstGeom>
          <a:noFill/>
        </p:spPr>
        <p:txBody>
          <a:bodyPr wrap="square" rtlCol="0" anchor="t">
            <a:spAutoFit/>
          </a:bodyPr>
          <a:lstStyle/>
          <a:p>
            <a:endParaRPr lang="en-US" b="1">
              <a:ea typeface="+mn-lt"/>
              <a:cs typeface="+mn-lt"/>
            </a:endParaRPr>
          </a:p>
          <a:p>
            <a:pPr marL="285750" indent="-285750">
              <a:buFont typeface="Arial" panose="020B0604020202020204" pitchFamily="34" charset="0"/>
              <a:buChar char="•"/>
            </a:pPr>
            <a:r>
              <a:rPr lang="en-US">
                <a:ea typeface="+mn-lt"/>
                <a:cs typeface="+mn-lt"/>
              </a:rPr>
              <a:t>Determine up- or down-regulation of RNA expression using existing small intestine biopsy tissue</a:t>
            </a:r>
          </a:p>
          <a:p>
            <a:pPr marL="285750" indent="-285750">
              <a:buFont typeface="Arial" panose="020B0604020202020204" pitchFamily="34" charset="0"/>
              <a:buChar char="•"/>
            </a:pPr>
            <a:endParaRPr lang="en-US">
              <a:ea typeface="+mn-lt"/>
              <a:cs typeface="+mn-lt"/>
            </a:endParaRPr>
          </a:p>
          <a:p>
            <a:pPr marL="285750" indent="-285750">
              <a:buFont typeface="Arial" panose="020B0604020202020204" pitchFamily="34" charset="0"/>
              <a:buChar char="•"/>
            </a:pPr>
            <a:r>
              <a:rPr lang="en-US">
                <a:ea typeface="+mn-lt"/>
                <a:cs typeface="+mn-lt"/>
              </a:rPr>
              <a:t>Continue investigating secondary targets</a:t>
            </a:r>
          </a:p>
          <a:p>
            <a:pPr marL="285750" indent="-285750">
              <a:buFont typeface="Arial" panose="020B0604020202020204" pitchFamily="34" charset="0"/>
              <a:buChar char="•"/>
            </a:pPr>
            <a:endParaRPr lang="en-US">
              <a:ea typeface="+mn-lt"/>
              <a:cs typeface="+mn-lt"/>
            </a:endParaRPr>
          </a:p>
        </p:txBody>
      </p:sp>
      <p:sp>
        <p:nvSpPr>
          <p:cNvPr id="14" name="Slide Number Placeholder 1">
            <a:extLst>
              <a:ext uri="{FF2B5EF4-FFF2-40B4-BE49-F238E27FC236}">
                <a16:creationId xmlns:a16="http://schemas.microsoft.com/office/drawing/2014/main" id="{2CC4ABE4-3C52-0241-ABEE-8E9B18568816}"/>
              </a:ext>
            </a:extLst>
          </p:cNvPr>
          <p:cNvSpPr txBox="1">
            <a:spLocks/>
          </p:cNvSpPr>
          <p:nvPr/>
        </p:nvSpPr>
        <p:spPr>
          <a:xfrm>
            <a:off x="365512" y="6265997"/>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000" b="0" i="0" u="none" strike="noStrike" kern="1200" cap="none" spc="0" normalizeH="0" baseline="0" noProof="0">
              <a:ln>
                <a:noFill/>
              </a:ln>
              <a:solidFill>
                <a:srgbClr val="2C2D31"/>
              </a:solidFill>
              <a:effectLst/>
              <a:uLnTx/>
              <a:uFillTx/>
              <a:latin typeface="Myriad Pro"/>
            </a:endParaRPr>
          </a:p>
        </p:txBody>
      </p:sp>
      <p:pic>
        <p:nvPicPr>
          <p:cNvPr id="15" name="Picture 14">
            <a:extLst>
              <a:ext uri="{FF2B5EF4-FFF2-40B4-BE49-F238E27FC236}">
                <a16:creationId xmlns:a16="http://schemas.microsoft.com/office/drawing/2014/main" id="{330201CD-BDF6-5C4C-A776-C53C813F3018}"/>
              </a:ext>
            </a:extLst>
          </p:cNvPr>
          <p:cNvPicPr>
            <a:picLocks noChangeAspect="1"/>
          </p:cNvPicPr>
          <p:nvPr/>
        </p:nvPicPr>
        <p:blipFill>
          <a:blip r:embed="rId7"/>
          <a:stretch>
            <a:fillRect/>
          </a:stretch>
        </p:blipFill>
        <p:spPr>
          <a:xfrm>
            <a:off x="166318" y="206172"/>
            <a:ext cx="398388" cy="634043"/>
          </a:xfrm>
          <a:prstGeom prst="rect">
            <a:avLst/>
          </a:prstGeom>
        </p:spPr>
      </p:pic>
    </p:spTree>
    <p:extLst>
      <p:ext uri="{BB962C8B-B14F-4D97-AF65-F5344CB8AC3E}">
        <p14:creationId xmlns:p14="http://schemas.microsoft.com/office/powerpoint/2010/main" val="2146301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872DF-EEF5-4E17-B735-AEB3427BA4D9}"/>
              </a:ext>
            </a:extLst>
          </p:cNvPr>
          <p:cNvSpPr>
            <a:spLocks noGrp="1"/>
          </p:cNvSpPr>
          <p:nvPr>
            <p:ph type="title"/>
          </p:nvPr>
        </p:nvSpPr>
        <p:spPr/>
        <p:txBody>
          <a:bodyPr/>
          <a:lstStyle/>
          <a:p>
            <a:r>
              <a:rPr lang="en-US">
                <a:cs typeface="Calibri Light"/>
              </a:rPr>
              <a:t>Additional Slides</a:t>
            </a:r>
            <a:endParaRPr lang="en-US"/>
          </a:p>
        </p:txBody>
      </p:sp>
      <p:sp>
        <p:nvSpPr>
          <p:cNvPr id="3" name="Content Placeholder 2">
            <a:extLst>
              <a:ext uri="{FF2B5EF4-FFF2-40B4-BE49-F238E27FC236}">
                <a16:creationId xmlns:a16="http://schemas.microsoft.com/office/drawing/2014/main" id="{4ABD76A5-0B16-46CB-9017-F533BA8F97C4}"/>
              </a:ext>
            </a:extLst>
          </p:cNvPr>
          <p:cNvSpPr>
            <a:spLocks noGrp="1"/>
          </p:cNvSpPr>
          <p:nvPr>
            <p:ph idx="1"/>
          </p:nvPr>
        </p:nvSpPr>
        <p:spPr/>
        <p:txBody>
          <a:bodyPr vert="horz" lIns="91440" tIns="45720" rIns="91440" bIns="45720" rtlCol="0" anchor="t">
            <a:normAutofit/>
          </a:bodyPr>
          <a:lstStyle/>
          <a:p>
            <a:r>
              <a:rPr lang="en-US">
                <a:cs typeface="Calibri"/>
              </a:rPr>
              <a:t>The remainder of this presentation is for understanding our process later. </a:t>
            </a:r>
            <a:endParaRPr lang="en-US"/>
          </a:p>
        </p:txBody>
      </p:sp>
    </p:spTree>
    <p:extLst>
      <p:ext uri="{BB962C8B-B14F-4D97-AF65-F5344CB8AC3E}">
        <p14:creationId xmlns:p14="http://schemas.microsoft.com/office/powerpoint/2010/main" val="36609080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 name="Title 2">
            <a:extLst>
              <a:ext uri="{FF2B5EF4-FFF2-40B4-BE49-F238E27FC236}">
                <a16:creationId xmlns:a16="http://schemas.microsoft.com/office/drawing/2014/main" id="{02F24072-2BD7-674F-AB3F-0F52E3CF03E3}"/>
              </a:ext>
            </a:extLst>
          </p:cNvPr>
          <p:cNvSpPr txBox="1">
            <a:spLocks/>
          </p:cNvSpPr>
          <p:nvPr/>
        </p:nvSpPr>
        <p:spPr>
          <a:xfrm>
            <a:off x="241052" y="2067"/>
            <a:ext cx="8661896" cy="763442"/>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marL="0" marR="0" lvl="0" indent="0" algn="l" defTabSz="457200">
              <a:lnSpc>
                <a:spcPct val="100000"/>
              </a:lnSpc>
              <a:spcBef>
                <a:spcPct val="0"/>
              </a:spcBef>
              <a:spcAft>
                <a:spcPts val="0"/>
              </a:spcAft>
              <a:buClrTx/>
              <a:buSzTx/>
              <a:buNone/>
              <a:tabLst/>
              <a:defRPr/>
            </a:pPr>
            <a:r>
              <a:rPr lang="en-US">
                <a:solidFill>
                  <a:srgbClr val="01235A"/>
                </a:solidFill>
                <a:cs typeface="Segoe UI"/>
              </a:rPr>
              <a:t>References</a:t>
            </a:r>
            <a:endParaRPr lang="en-US"/>
          </a:p>
        </p:txBody>
      </p:sp>
      <p:sp>
        <p:nvSpPr>
          <p:cNvPr id="2" name="TextBox 1">
            <a:extLst>
              <a:ext uri="{FF2B5EF4-FFF2-40B4-BE49-F238E27FC236}">
                <a16:creationId xmlns:a16="http://schemas.microsoft.com/office/drawing/2014/main" id="{2D3AB0BE-8059-44E8-BF92-AF684A337C30}"/>
              </a:ext>
            </a:extLst>
          </p:cNvPr>
          <p:cNvSpPr txBox="1"/>
          <p:nvPr/>
        </p:nvSpPr>
        <p:spPr>
          <a:xfrm>
            <a:off x="361042" y="766990"/>
            <a:ext cx="8297183"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AutoNum type="arabicPeriod"/>
            </a:pPr>
            <a:r>
              <a:rPr lang="en-US" sz="1350" err="1">
                <a:latin typeface="Calibri"/>
                <a:cs typeface="Arial"/>
              </a:rPr>
              <a:t>Zweers</a:t>
            </a:r>
            <a:r>
              <a:rPr lang="en-US" sz="1350">
                <a:latin typeface="Calibri"/>
                <a:cs typeface="Arial"/>
              </a:rPr>
              <a:t>, M. C., Bristow, J., </a:t>
            </a:r>
            <a:r>
              <a:rPr lang="en-US" sz="1350" err="1">
                <a:latin typeface="Calibri"/>
                <a:cs typeface="Arial"/>
              </a:rPr>
              <a:t>Steijlen</a:t>
            </a:r>
            <a:r>
              <a:rPr lang="en-US" sz="1350">
                <a:latin typeface="Calibri"/>
                <a:cs typeface="Arial"/>
              </a:rPr>
              <a:t>, P. M., Dean, W. B., Hamel, B. C., Otero, M., … </a:t>
            </a:r>
            <a:r>
              <a:rPr lang="en-US" sz="1350" err="1">
                <a:latin typeface="Calibri"/>
                <a:cs typeface="Arial"/>
              </a:rPr>
              <a:t>Schalkwijk</a:t>
            </a:r>
            <a:r>
              <a:rPr lang="en-US" sz="1350">
                <a:latin typeface="Calibri"/>
                <a:cs typeface="Arial"/>
              </a:rPr>
              <a:t>, J. (2003). Haploinsufficiency of TNXB is associated with hypermobility type of Ehlers-Danlos syndrome. American journal of human genetics, 73(1), 214–217. doi:10.1086/376564</a:t>
            </a:r>
          </a:p>
          <a:p>
            <a:pPr>
              <a:buAutoNum type="arabicPeriod"/>
            </a:pPr>
            <a:endParaRPr lang="en-US" sz="1350">
              <a:latin typeface="Calibri"/>
              <a:cs typeface="Arial"/>
            </a:endParaRPr>
          </a:p>
          <a:p>
            <a:pPr>
              <a:buAutoNum type="arabicPeriod"/>
            </a:pPr>
            <a:r>
              <a:rPr lang="en-US" sz="1350">
                <a:latin typeface="Calibri"/>
                <a:cs typeface="Arial"/>
              </a:rPr>
              <a:t>Valcourt, U., Alcaraz, L. B., </a:t>
            </a:r>
            <a:r>
              <a:rPr lang="en-US" sz="1350" err="1">
                <a:latin typeface="Calibri"/>
                <a:cs typeface="Arial"/>
              </a:rPr>
              <a:t>Exposito</a:t>
            </a:r>
            <a:r>
              <a:rPr lang="en-US" sz="1350">
                <a:latin typeface="Calibri"/>
                <a:cs typeface="Arial"/>
              </a:rPr>
              <a:t>, J. Y., </a:t>
            </a:r>
            <a:r>
              <a:rPr lang="en-US" sz="1350" err="1">
                <a:latin typeface="Calibri"/>
                <a:cs typeface="Arial"/>
              </a:rPr>
              <a:t>Lethias</a:t>
            </a:r>
            <a:r>
              <a:rPr lang="en-US" sz="1350">
                <a:latin typeface="Calibri"/>
                <a:cs typeface="Arial"/>
              </a:rPr>
              <a:t>, C., &amp; Bartholin, L. (). Tenascin-X: beyond the architectural function. Cell adhesion &amp; migration, 9(1-2), 154–165. doi:10.4161/19336918.2014.994893</a:t>
            </a:r>
            <a:endParaRPr lang="en-US" sz="1350">
              <a:latin typeface="Calibri"/>
              <a:cs typeface="Calibri"/>
            </a:endParaRPr>
          </a:p>
          <a:p>
            <a:pPr>
              <a:buAutoNum type="arabicPeriod"/>
            </a:pPr>
            <a:endParaRPr lang="en-US" sz="1350">
              <a:latin typeface="Calibri"/>
              <a:cs typeface="Arial"/>
            </a:endParaRPr>
          </a:p>
          <a:p>
            <a:pPr>
              <a:buAutoNum type="arabicPeriod"/>
            </a:pPr>
            <a:r>
              <a:rPr lang="en-US" sz="1350" err="1">
                <a:latin typeface="Calibri"/>
                <a:cs typeface="Arial"/>
              </a:rPr>
              <a:t>Botrus</a:t>
            </a:r>
            <a:r>
              <a:rPr lang="en-US" sz="1350">
                <a:latin typeface="Calibri"/>
                <a:cs typeface="Arial"/>
              </a:rPr>
              <a:t>, G., Baker, O., Borrego, E., </a:t>
            </a:r>
            <a:r>
              <a:rPr lang="en-US" sz="1350" err="1">
                <a:latin typeface="Calibri"/>
                <a:cs typeface="Arial"/>
              </a:rPr>
              <a:t>Ngamdu</a:t>
            </a:r>
            <a:r>
              <a:rPr lang="en-US" sz="1350">
                <a:latin typeface="Calibri"/>
                <a:cs typeface="Arial"/>
              </a:rPr>
              <a:t>, K.S., </a:t>
            </a:r>
            <a:r>
              <a:rPr lang="en-US" sz="1350" err="1">
                <a:latin typeface="Calibri"/>
                <a:cs typeface="Arial"/>
              </a:rPr>
              <a:t>Teleb</a:t>
            </a:r>
            <a:r>
              <a:rPr lang="en-US" sz="1350">
                <a:latin typeface="Calibri"/>
                <a:cs typeface="Arial"/>
              </a:rPr>
              <a:t>, M., Gonzales Martinez, J.L., ... &amp; McCallum, R. (2018). Spectrum of Gastrointestinal Manifestations in Joint Hypermobility Syndromes. The American journal of the medical sciences, 355(6), 573-80.</a:t>
            </a:r>
            <a:endParaRPr lang="en-US" sz="1350">
              <a:latin typeface="Calibri"/>
              <a:cs typeface="Calibri"/>
            </a:endParaRPr>
          </a:p>
          <a:p>
            <a:pPr>
              <a:buAutoNum type="arabicPeriod"/>
            </a:pPr>
            <a:endParaRPr lang="en-US" sz="1350">
              <a:latin typeface="Calibri"/>
              <a:cs typeface="Arial"/>
            </a:endParaRPr>
          </a:p>
          <a:p>
            <a:pPr>
              <a:buAutoNum type="arabicPeriod"/>
            </a:pPr>
            <a:r>
              <a:rPr lang="en-US" sz="1350">
                <a:latin typeface="Calibri"/>
                <a:cs typeface="Arial"/>
              </a:rPr>
              <a:t>Nelson, A.D., </a:t>
            </a:r>
            <a:r>
              <a:rPr lang="en-US" sz="1350" err="1">
                <a:latin typeface="Calibri"/>
                <a:cs typeface="Arial"/>
              </a:rPr>
              <a:t>Mouchli</a:t>
            </a:r>
            <a:r>
              <a:rPr lang="en-US" sz="1350">
                <a:latin typeface="Calibri"/>
                <a:cs typeface="Arial"/>
              </a:rPr>
              <a:t>, M.A., Valentin, N., </a:t>
            </a:r>
            <a:r>
              <a:rPr lang="en-US" sz="1350" err="1">
                <a:latin typeface="Calibri"/>
                <a:cs typeface="Arial"/>
              </a:rPr>
              <a:t>Deyle</a:t>
            </a:r>
            <a:r>
              <a:rPr lang="en-US" sz="1350">
                <a:latin typeface="Calibri"/>
                <a:cs typeface="Arial"/>
              </a:rPr>
              <a:t>, D., </a:t>
            </a:r>
            <a:r>
              <a:rPr lang="en-US" sz="1350" err="1">
                <a:latin typeface="Calibri"/>
                <a:cs typeface="Arial"/>
              </a:rPr>
              <a:t>Pichurin</a:t>
            </a:r>
            <a:r>
              <a:rPr lang="en-US" sz="1350">
                <a:latin typeface="Calibri"/>
                <a:cs typeface="Arial"/>
              </a:rPr>
              <a:t>, P., Acosta, A., &amp; Camilleri, M. (2015). Ehlers Danlos syndrome and gastrointestinal manifestations: a 20-year experience at Mayo Clinic. </a:t>
            </a:r>
            <a:r>
              <a:rPr lang="en-US" sz="1350" err="1">
                <a:latin typeface="Calibri"/>
                <a:cs typeface="Arial"/>
              </a:rPr>
              <a:t>Neurogastroenterology</a:t>
            </a:r>
            <a:r>
              <a:rPr lang="en-US" sz="1350">
                <a:latin typeface="Calibri"/>
                <a:cs typeface="Arial"/>
              </a:rPr>
              <a:t> and motility : the official journal of the European Gastrointestinal Motility Society, 27(11), 1657-66.</a:t>
            </a:r>
            <a:endParaRPr lang="en-US" sz="1350">
              <a:latin typeface="Calibri"/>
              <a:cs typeface="Calibri"/>
            </a:endParaRPr>
          </a:p>
          <a:p>
            <a:pPr>
              <a:buAutoNum type="arabicPeriod"/>
            </a:pPr>
            <a:endParaRPr lang="en-US" sz="1350">
              <a:latin typeface="Calibri"/>
              <a:cs typeface="Arial"/>
            </a:endParaRPr>
          </a:p>
          <a:p>
            <a:pPr>
              <a:buAutoNum type="arabicPeriod"/>
            </a:pPr>
            <a:r>
              <a:rPr lang="en-US" sz="1350" err="1">
                <a:latin typeface="Calibri"/>
                <a:cs typeface="Arial"/>
              </a:rPr>
              <a:t>Aktar</a:t>
            </a:r>
            <a:r>
              <a:rPr lang="en-US" sz="1350">
                <a:latin typeface="Calibri"/>
                <a:cs typeface="Arial"/>
              </a:rPr>
              <a:t>, R., Peiris, M., </a:t>
            </a:r>
            <a:r>
              <a:rPr lang="en-US" sz="1350" err="1">
                <a:latin typeface="Calibri"/>
                <a:cs typeface="Arial"/>
              </a:rPr>
              <a:t>Fikree</a:t>
            </a:r>
            <a:r>
              <a:rPr lang="en-US" sz="1350">
                <a:latin typeface="Calibri"/>
                <a:cs typeface="Arial"/>
              </a:rPr>
              <a:t>, A., Eaton, S., </a:t>
            </a:r>
            <a:r>
              <a:rPr lang="en-US" sz="1350" err="1">
                <a:latin typeface="Calibri"/>
                <a:cs typeface="Arial"/>
              </a:rPr>
              <a:t>Kritas</a:t>
            </a:r>
            <a:r>
              <a:rPr lang="en-US" sz="1350">
                <a:latin typeface="Calibri"/>
                <a:cs typeface="Arial"/>
              </a:rPr>
              <a:t>, S., Kentish, S.J., ... &amp; </a:t>
            </a:r>
            <a:r>
              <a:rPr lang="en-US" sz="1350" err="1">
                <a:latin typeface="Calibri"/>
                <a:cs typeface="Arial"/>
              </a:rPr>
              <a:t>Blackshaw</a:t>
            </a:r>
            <a:r>
              <a:rPr lang="en-US" sz="1350">
                <a:latin typeface="Calibri"/>
                <a:cs typeface="Arial"/>
              </a:rPr>
              <a:t>, L.A. (2019). A novel role for the extracellular matrix glycoprotein-Tenascin-X in gastric function. The Journal of physiology, 597(6), 1503-15.</a:t>
            </a:r>
            <a:endParaRPr lang="en-US" sz="1350">
              <a:latin typeface="Calibri"/>
              <a:cs typeface="Calibri"/>
            </a:endParaRPr>
          </a:p>
          <a:p>
            <a:pPr>
              <a:buAutoNum type="arabicPeriod"/>
            </a:pPr>
            <a:endParaRPr lang="en-US" sz="1350">
              <a:latin typeface="Calibri"/>
              <a:cs typeface="Arial"/>
            </a:endParaRPr>
          </a:p>
          <a:p>
            <a:pPr>
              <a:buAutoNum type="arabicPeriod"/>
            </a:pPr>
            <a:r>
              <a:rPr lang="en-US" sz="1350">
                <a:latin typeface="Calibri"/>
                <a:cs typeface="Arial"/>
              </a:rPr>
              <a:t>Parkman, H.P., Wilson, L.A., Hasler, W.L., McCallum, R.W., </a:t>
            </a:r>
            <a:r>
              <a:rPr lang="en-US" sz="1350" err="1">
                <a:latin typeface="Calibri"/>
                <a:cs typeface="Arial"/>
              </a:rPr>
              <a:t>Sarosiek</a:t>
            </a:r>
            <a:r>
              <a:rPr lang="en-US" sz="1350">
                <a:latin typeface="Calibri"/>
                <a:cs typeface="Arial"/>
              </a:rPr>
              <a:t>, I., Koch, K.L., ... &amp; Pasricha, P.J.(in press). Abdominal Pain in Patients with Gastroparesis: Associations with Gastroparesis Symptoms, Etiology of Gastroparesis, Gastric Emptying, Somatization, and Quality of Life. Digestive diseases and sciences. doi:10.1007/s10620-019-05522-9</a:t>
            </a:r>
            <a:endParaRPr lang="en-US" sz="1350">
              <a:latin typeface="Calibri"/>
              <a:cs typeface="Calibri"/>
            </a:endParaRPr>
          </a:p>
          <a:p>
            <a:pPr>
              <a:buAutoNum type="arabicPeriod"/>
            </a:pPr>
            <a:endParaRPr lang="en-US" sz="1350">
              <a:latin typeface="Calibri"/>
              <a:cs typeface="Arial"/>
            </a:endParaRPr>
          </a:p>
          <a:p>
            <a:pPr>
              <a:buAutoNum type="arabicPeriod"/>
            </a:pPr>
            <a:r>
              <a:rPr lang="en-US" sz="1350" err="1">
                <a:latin typeface="Calibri"/>
                <a:cs typeface="Arial"/>
              </a:rPr>
              <a:t>Demirdas</a:t>
            </a:r>
            <a:r>
              <a:rPr lang="en-US" sz="1350">
                <a:latin typeface="Calibri"/>
                <a:cs typeface="Arial"/>
              </a:rPr>
              <a:t>, S., Dulfer, E., Robert, L., </a:t>
            </a:r>
            <a:r>
              <a:rPr lang="en-US" sz="1350" err="1">
                <a:latin typeface="Calibri"/>
                <a:cs typeface="Arial"/>
              </a:rPr>
              <a:t>Kempers</a:t>
            </a:r>
            <a:r>
              <a:rPr lang="en-US" sz="1350">
                <a:latin typeface="Calibri"/>
                <a:cs typeface="Arial"/>
              </a:rPr>
              <a:t>, M., van Beek, D., Micha, D., ... &amp; </a:t>
            </a:r>
            <a:r>
              <a:rPr lang="en-US" sz="1350" err="1">
                <a:latin typeface="Calibri"/>
                <a:cs typeface="Arial"/>
              </a:rPr>
              <a:t>Voermans</a:t>
            </a:r>
            <a:r>
              <a:rPr lang="en-US" sz="1350">
                <a:latin typeface="Calibri"/>
                <a:cs typeface="Arial"/>
              </a:rPr>
              <a:t>, N.C. (2017). Recognizing the tenascin-X deficient type of Ehlers-Danlos syndrome: a cross-sectional study in 17 patients. Clinical genetics, 91(3), 411-25.</a:t>
            </a:r>
          </a:p>
          <a:p>
            <a:pPr>
              <a:buAutoNum type="arabicPeriod"/>
            </a:pPr>
            <a:endParaRPr lang="en-US" sz="1350">
              <a:latin typeface="Calibri"/>
              <a:cs typeface="Arial"/>
            </a:endParaRPr>
          </a:p>
          <a:p>
            <a:pPr>
              <a:buAutoNum type="arabicPeriod"/>
            </a:pPr>
            <a:r>
              <a:rPr lang="en-US" sz="1350">
                <a:latin typeface="Calibri"/>
                <a:cs typeface="Arial"/>
              </a:rPr>
              <a:t>Axelrod, F.B.  Genetic Autonomic Disorders.  </a:t>
            </a:r>
            <a:r>
              <a:rPr lang="en-US" sz="1350" err="1">
                <a:latin typeface="Calibri"/>
                <a:cs typeface="Arial"/>
              </a:rPr>
              <a:t>Semin</a:t>
            </a:r>
            <a:r>
              <a:rPr lang="en-US" sz="1350">
                <a:latin typeface="Calibri"/>
                <a:cs typeface="Arial"/>
              </a:rPr>
              <a:t> </a:t>
            </a:r>
            <a:r>
              <a:rPr lang="en-US" sz="1350" err="1">
                <a:latin typeface="Calibri"/>
                <a:cs typeface="Arial"/>
              </a:rPr>
              <a:t>Pediatr</a:t>
            </a:r>
            <a:r>
              <a:rPr lang="en-US" sz="1350">
                <a:latin typeface="Calibri"/>
                <a:cs typeface="Arial"/>
              </a:rPr>
              <a:t> Neurol 20:3-11, 2013.</a:t>
            </a:r>
          </a:p>
        </p:txBody>
      </p:sp>
    </p:spTree>
    <p:extLst>
      <p:ext uri="{BB962C8B-B14F-4D97-AF65-F5344CB8AC3E}">
        <p14:creationId xmlns:p14="http://schemas.microsoft.com/office/powerpoint/2010/main" val="10766584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 name="Title 2">
            <a:extLst>
              <a:ext uri="{FF2B5EF4-FFF2-40B4-BE49-F238E27FC236}">
                <a16:creationId xmlns:a16="http://schemas.microsoft.com/office/drawing/2014/main" id="{02F24072-2BD7-674F-AB3F-0F52E3CF03E3}"/>
              </a:ext>
            </a:extLst>
          </p:cNvPr>
          <p:cNvSpPr txBox="1">
            <a:spLocks/>
          </p:cNvSpPr>
          <p:nvPr/>
        </p:nvSpPr>
        <p:spPr>
          <a:xfrm>
            <a:off x="241052" y="2067"/>
            <a:ext cx="8661896" cy="763442"/>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algn="ctr">
              <a:defRPr/>
            </a:pPr>
            <a:r>
              <a:rPr lang="en-US">
                <a:solidFill>
                  <a:srgbClr val="01235A"/>
                </a:solidFill>
                <a:cs typeface="Segoe UI"/>
              </a:rPr>
              <a:t>Ehlers Danlos III</a:t>
            </a:r>
            <a:endParaRPr lang="en-US"/>
          </a:p>
        </p:txBody>
      </p:sp>
      <p:sp>
        <p:nvSpPr>
          <p:cNvPr id="50" name="Slide Number Placeholder 1">
            <a:extLst>
              <a:ext uri="{FF2B5EF4-FFF2-40B4-BE49-F238E27FC236}">
                <a16:creationId xmlns:a16="http://schemas.microsoft.com/office/drawing/2014/main" id="{C3E12442-4F32-2C45-BF5B-489CE3A24FC0}"/>
              </a:ext>
            </a:extLst>
          </p:cNvPr>
          <p:cNvSpPr txBox="1">
            <a:spLocks/>
          </p:cNvSpPr>
          <p:nvPr/>
        </p:nvSpPr>
        <p:spPr>
          <a:xfrm>
            <a:off x="365512" y="6265997"/>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000" b="0" i="0" u="none" strike="noStrike" kern="1200" cap="none" spc="0" normalizeH="0" baseline="0" noProof="0">
              <a:ln>
                <a:noFill/>
              </a:ln>
              <a:solidFill>
                <a:srgbClr val="2C2D31"/>
              </a:solidFill>
              <a:effectLst/>
              <a:uLnTx/>
              <a:uFillTx/>
              <a:latin typeface="Myriad Pro"/>
            </a:endParaRPr>
          </a:p>
        </p:txBody>
      </p:sp>
      <p:sp>
        <p:nvSpPr>
          <p:cNvPr id="2" name="TextBox 1">
            <a:extLst>
              <a:ext uri="{FF2B5EF4-FFF2-40B4-BE49-F238E27FC236}">
                <a16:creationId xmlns:a16="http://schemas.microsoft.com/office/drawing/2014/main" id="{2D3AB0BE-8059-44E8-BF92-AF684A337C30}"/>
              </a:ext>
            </a:extLst>
          </p:cNvPr>
          <p:cNvSpPr txBox="1"/>
          <p:nvPr/>
        </p:nvSpPr>
        <p:spPr>
          <a:xfrm>
            <a:off x="358774" y="1015678"/>
            <a:ext cx="8299451" cy="36830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800" baseline="30000">
                <a:ea typeface="+mn-lt"/>
                <a:cs typeface="+mn-lt"/>
              </a:rPr>
              <a:t>EDS is a group of connective tissue disorders that affect the skin, bones, blood vessels, and many other organs and tissues. </a:t>
            </a:r>
            <a:endParaRPr lang="en-US" sz="2800">
              <a:ea typeface="+mn-lt"/>
              <a:cs typeface="+mn-lt"/>
            </a:endParaRPr>
          </a:p>
          <a:p>
            <a:pPr marL="342900" indent="-342900">
              <a:buFont typeface="Arial"/>
              <a:buChar char="•"/>
            </a:pPr>
            <a:r>
              <a:rPr lang="en-US" sz="2800" baseline="30000">
                <a:ea typeface="+mn-lt"/>
                <a:cs typeface="+mn-lt"/>
              </a:rPr>
              <a:t>Mutations that cause this form of the disorder occur in one copy of the TNXB gene in each cell. These mutations reduce the amount of functional tenascin-X that cells produce, which decreases the ability of tenascin-X to interact with collagens and elastic fibers. These changes weaken connective tissues in many parts of the body, which results in the signs and symptoms of the hypermobile type of Ehlers-Danlos syndrome.7</a:t>
            </a:r>
            <a:endParaRPr lang="en-US" sz="2800">
              <a:cs typeface="Calibri"/>
            </a:endParaRPr>
          </a:p>
          <a:p>
            <a:pPr marL="342900" indent="-342900">
              <a:buFont typeface="Arial"/>
              <a:buChar char="•"/>
            </a:pPr>
            <a:r>
              <a:rPr lang="en-US" sz="2800" baseline="30000">
                <a:ea typeface="+mn-lt"/>
                <a:cs typeface="+mn-lt"/>
              </a:rPr>
              <a:t>EDS III has been linked numerous times to GI dysmotility disorders, as well as other functional disorders like Gastric Reflux, Constipation, Nausea, Vomiting, Heartburn, abnormal gastric emptying, and abnormal colonic transit time 3,4. </a:t>
            </a:r>
            <a:endParaRPr lang="en-US" sz="2800">
              <a:ea typeface="+mn-lt"/>
              <a:cs typeface="+mn-lt"/>
            </a:endParaRPr>
          </a:p>
        </p:txBody>
      </p:sp>
    </p:spTree>
    <p:extLst>
      <p:ext uri="{BB962C8B-B14F-4D97-AF65-F5344CB8AC3E}">
        <p14:creationId xmlns:p14="http://schemas.microsoft.com/office/powerpoint/2010/main" val="8855289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 name="Title 2">
            <a:extLst>
              <a:ext uri="{FF2B5EF4-FFF2-40B4-BE49-F238E27FC236}">
                <a16:creationId xmlns:a16="http://schemas.microsoft.com/office/drawing/2014/main" id="{02F24072-2BD7-674F-AB3F-0F52E3CF03E3}"/>
              </a:ext>
            </a:extLst>
          </p:cNvPr>
          <p:cNvSpPr txBox="1">
            <a:spLocks/>
          </p:cNvSpPr>
          <p:nvPr/>
        </p:nvSpPr>
        <p:spPr>
          <a:xfrm>
            <a:off x="241052" y="146751"/>
            <a:ext cx="8661896" cy="763442"/>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algn="ctr">
              <a:defRPr/>
            </a:pPr>
            <a:r>
              <a:rPr lang="en-US">
                <a:solidFill>
                  <a:srgbClr val="01235A"/>
                </a:solidFill>
                <a:cs typeface="Segoe UI"/>
              </a:rPr>
              <a:t>TNXB and Tenascin-X contd.</a:t>
            </a:r>
            <a:endParaRPr lang="en-US"/>
          </a:p>
        </p:txBody>
      </p:sp>
      <p:sp>
        <p:nvSpPr>
          <p:cNvPr id="50" name="Slide Number Placeholder 1">
            <a:extLst>
              <a:ext uri="{FF2B5EF4-FFF2-40B4-BE49-F238E27FC236}">
                <a16:creationId xmlns:a16="http://schemas.microsoft.com/office/drawing/2014/main" id="{C3E12442-4F32-2C45-BF5B-489CE3A24FC0}"/>
              </a:ext>
            </a:extLst>
          </p:cNvPr>
          <p:cNvSpPr txBox="1">
            <a:spLocks/>
          </p:cNvSpPr>
          <p:nvPr/>
        </p:nvSpPr>
        <p:spPr>
          <a:xfrm>
            <a:off x="365512" y="6265997"/>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000" b="0" i="0" u="none" strike="noStrike" kern="1200" cap="none" spc="0" normalizeH="0" baseline="0" noProof="0">
              <a:ln>
                <a:noFill/>
              </a:ln>
              <a:solidFill>
                <a:srgbClr val="2C2D31"/>
              </a:solidFill>
              <a:effectLst/>
              <a:uLnTx/>
              <a:uFillTx/>
              <a:latin typeface="Myriad Pro"/>
            </a:endParaRPr>
          </a:p>
        </p:txBody>
      </p:sp>
      <p:sp>
        <p:nvSpPr>
          <p:cNvPr id="2" name="TextBox 1">
            <a:extLst>
              <a:ext uri="{FF2B5EF4-FFF2-40B4-BE49-F238E27FC236}">
                <a16:creationId xmlns:a16="http://schemas.microsoft.com/office/drawing/2014/main" id="{2D3AB0BE-8059-44E8-BF92-AF684A337C30}"/>
              </a:ext>
            </a:extLst>
          </p:cNvPr>
          <p:cNvSpPr txBox="1"/>
          <p:nvPr/>
        </p:nvSpPr>
        <p:spPr>
          <a:xfrm>
            <a:off x="350837" y="1088020"/>
            <a:ext cx="8307388" cy="41549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400">
                <a:ea typeface="+mn-lt"/>
                <a:cs typeface="+mn-lt"/>
              </a:rPr>
              <a:t>In adults, TN-X mRNA is observed at varying levels in a number of organs and tissues with a higher level in the digestive tract (pancreas, stomach, jejunum, ileum, and colon).</a:t>
            </a:r>
            <a:r>
              <a:rPr lang="en-US" sz="2400" baseline="30000">
                <a:ea typeface="+mn-lt"/>
                <a:cs typeface="+mn-lt"/>
              </a:rPr>
              <a:t>2</a:t>
            </a:r>
            <a:endParaRPr lang="en-US" sz="2400">
              <a:cs typeface="Calibri"/>
            </a:endParaRPr>
          </a:p>
          <a:p>
            <a:pPr marL="342900" indent="-342900">
              <a:buFont typeface="Arial"/>
              <a:buChar char="•"/>
            </a:pPr>
            <a:endParaRPr lang="en-US" sz="2400">
              <a:ea typeface="+mn-lt"/>
              <a:cs typeface="+mn-lt"/>
            </a:endParaRPr>
          </a:p>
          <a:p>
            <a:pPr marL="342900" indent="-342900">
              <a:buFont typeface="Arial"/>
              <a:buChar char="•"/>
            </a:pPr>
            <a:r>
              <a:rPr lang="en-US" sz="2400">
                <a:ea typeface="+mn-lt"/>
                <a:cs typeface="+mn-lt"/>
              </a:rPr>
              <a:t>Previously, it has been shown that TNX is required for neural control of the bowel by a specific subtype of mainly cholinergic enteric neurons and regulates sprouting and sensitivity of nociceptive sensory endings in mouse colon. </a:t>
            </a:r>
          </a:p>
          <a:p>
            <a:pPr marL="342900" indent="-342900">
              <a:buFont typeface="Arial"/>
              <a:buChar char="•"/>
            </a:pPr>
            <a:endParaRPr lang="en-US" sz="2400">
              <a:ea typeface="+mn-lt"/>
              <a:cs typeface="+mn-lt"/>
            </a:endParaRPr>
          </a:p>
          <a:p>
            <a:pPr marL="342900" indent="-342900">
              <a:buFont typeface="Arial"/>
              <a:buChar char="•"/>
            </a:pPr>
            <a:r>
              <a:rPr lang="en-US" sz="2400">
                <a:ea typeface="+mn-lt"/>
                <a:cs typeface="+mn-lt"/>
              </a:rPr>
              <a:t>These findings correlate with symptoms shown by TNX-deficient patients and mice</a:t>
            </a:r>
            <a:r>
              <a:rPr lang="en-US" sz="2400" baseline="30000">
                <a:ea typeface="+mn-lt"/>
                <a:cs typeface="+mn-lt"/>
              </a:rPr>
              <a:t>5</a:t>
            </a:r>
            <a:r>
              <a:rPr lang="en-US" sz="2400">
                <a:ea typeface="+mn-lt"/>
                <a:cs typeface="+mn-lt"/>
              </a:rPr>
              <a:t>.</a:t>
            </a:r>
            <a:endParaRPr lang="en-US" sz="2400">
              <a:cs typeface="Calibri" panose="020F0502020204030204"/>
            </a:endParaRPr>
          </a:p>
        </p:txBody>
      </p:sp>
    </p:spTree>
    <p:extLst>
      <p:ext uri="{BB962C8B-B14F-4D97-AF65-F5344CB8AC3E}">
        <p14:creationId xmlns:p14="http://schemas.microsoft.com/office/powerpoint/2010/main" val="2468819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0E8E31F7-9B82-954B-969C-1F7FEAD69144}"/>
              </a:ext>
            </a:extLst>
          </p:cNvPr>
          <p:cNvSpPr txBox="1">
            <a:spLocks/>
          </p:cNvSpPr>
          <p:nvPr/>
        </p:nvSpPr>
        <p:spPr>
          <a:xfrm>
            <a:off x="230644" y="226878"/>
            <a:ext cx="8661896" cy="763442"/>
          </a:xfrm>
          <a:prstGeom prst="rect">
            <a:avLst/>
          </a:prstGeom>
        </p:spPr>
        <p:txBody>
          <a:bodyPr vert="horz" lIns="91440" tIns="45720" rIns="91440" bIns="45720" rtlCol="0" anchor="b">
            <a:normAutofit/>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2600" b="0" i="0" u="none" strike="noStrike" kern="1200" cap="none" spc="0" normalizeH="0" baseline="0" noProof="0">
                <a:ln>
                  <a:noFill/>
                </a:ln>
                <a:solidFill>
                  <a:srgbClr val="01235A"/>
                </a:solidFill>
                <a:effectLst/>
                <a:uLnTx/>
                <a:uFillTx/>
                <a:latin typeface="Myriad Pro"/>
              </a:rPr>
              <a:t>Outline</a:t>
            </a:r>
          </a:p>
        </p:txBody>
      </p:sp>
      <p:sp>
        <p:nvSpPr>
          <p:cNvPr id="10" name="Content Placeholder 3">
            <a:extLst>
              <a:ext uri="{FF2B5EF4-FFF2-40B4-BE49-F238E27FC236}">
                <a16:creationId xmlns:a16="http://schemas.microsoft.com/office/drawing/2014/main" id="{B2DE2858-1094-C443-9664-0AC6803E7634}"/>
              </a:ext>
            </a:extLst>
          </p:cNvPr>
          <p:cNvSpPr txBox="1">
            <a:spLocks/>
          </p:cNvSpPr>
          <p:nvPr/>
        </p:nvSpPr>
        <p:spPr>
          <a:xfrm>
            <a:off x="230644" y="890865"/>
            <a:ext cx="8661896" cy="5221700"/>
          </a:xfrm>
          <a:prstGeom prst="rect">
            <a:avLst/>
          </a:prstGeom>
        </p:spPr>
        <p:txBody>
          <a:bodyPr vert="horz" lIns="91440" tIns="45720" rIns="91440" bIns="45720" rtlCol="0">
            <a:normAutofit/>
          </a:bodyPr>
          <a:lstStyle>
            <a:lvl1pPr marL="342900" indent="-342900" algn="l" defTabSz="457200" rtl="0" eaLnBrk="1" latinLnBrk="0" hangingPunct="1">
              <a:lnSpc>
                <a:spcPct val="120000"/>
              </a:lnSpc>
              <a:spcBef>
                <a:spcPct val="20000"/>
              </a:spcBef>
              <a:buClr>
                <a:schemeClr val="accent3"/>
              </a:buClr>
              <a:buFont typeface="Arial"/>
              <a:buChar char="•"/>
              <a:defRPr sz="2000" kern="1200" baseline="0">
                <a:solidFill>
                  <a:schemeClr val="accent1"/>
                </a:solidFill>
                <a:latin typeface="Myriad Pro"/>
                <a:ea typeface="Myriad Pro"/>
                <a:cs typeface="Segoe UI" panose="020B0502040204020203" pitchFamily="34" charset="0"/>
              </a:defRPr>
            </a:lvl1pPr>
            <a:lvl2pPr marL="742950" indent="-285750" algn="l" defTabSz="457200" rtl="0" eaLnBrk="1" latinLnBrk="0" hangingPunct="1">
              <a:lnSpc>
                <a:spcPct val="120000"/>
              </a:lnSpc>
              <a:spcBef>
                <a:spcPct val="20000"/>
              </a:spcBef>
              <a:buFont typeface="Arial"/>
              <a:buChar char="•"/>
              <a:defRPr sz="1800" kern="1200">
                <a:solidFill>
                  <a:schemeClr val="tx1">
                    <a:lumMod val="65000"/>
                    <a:lumOff val="35000"/>
                  </a:schemeClr>
                </a:solidFill>
                <a:latin typeface="Myriad Pro"/>
                <a:ea typeface="Myriad Pro"/>
                <a:cs typeface="Segoe UI" panose="020B0502040204020203" pitchFamily="34" charset="0"/>
              </a:defRPr>
            </a:lvl2pPr>
            <a:lvl3pPr marL="1143000" indent="-228600" algn="l" defTabSz="457200" rtl="0" eaLnBrk="1" latinLnBrk="0" hangingPunct="1">
              <a:lnSpc>
                <a:spcPct val="120000"/>
              </a:lnSpc>
              <a:spcBef>
                <a:spcPct val="20000"/>
              </a:spcBef>
              <a:buFontTx/>
              <a:buChar char="‒"/>
              <a:defRPr sz="1600" kern="1200">
                <a:solidFill>
                  <a:schemeClr val="tx1">
                    <a:lumMod val="65000"/>
                    <a:lumOff val="35000"/>
                  </a:schemeClr>
                </a:solidFill>
                <a:latin typeface="Myriad Pro"/>
                <a:ea typeface="Myriad Pro"/>
                <a:cs typeface="Segoe UI" panose="020B0502040204020203" pitchFamily="34" charset="0"/>
              </a:defRPr>
            </a:lvl3pPr>
            <a:lvl4pPr marL="1600200" indent="-228600" algn="l" defTabSz="457200" rtl="0" eaLnBrk="1" latinLnBrk="0" hangingPunct="1">
              <a:lnSpc>
                <a:spcPct val="120000"/>
              </a:lnSpc>
              <a:spcBef>
                <a:spcPct val="20000"/>
              </a:spcBef>
              <a:buFont typeface="Courier New" panose="02070309020205020404" pitchFamily="49" charset="0"/>
              <a:buChar char="o"/>
              <a:defRPr sz="1400" kern="1200">
                <a:solidFill>
                  <a:schemeClr val="tx1">
                    <a:lumMod val="65000"/>
                    <a:lumOff val="35000"/>
                  </a:schemeClr>
                </a:solidFill>
                <a:latin typeface="Myriad Pro"/>
                <a:ea typeface="Myriad Pro"/>
                <a:cs typeface="Segoe UI" panose="020B0502040204020203" pitchFamily="34" charset="0"/>
              </a:defRPr>
            </a:lvl4pPr>
            <a:lvl5pPr marL="2057400" indent="-228600" algn="l" defTabSz="457200" rtl="0" eaLnBrk="1" latinLnBrk="0" hangingPunct="1">
              <a:spcBef>
                <a:spcPct val="20000"/>
              </a:spcBef>
              <a:buFont typeface="Arial"/>
              <a:buChar char="»"/>
              <a:defRPr sz="1400" kern="1200">
                <a:solidFill>
                  <a:schemeClr val="tx1">
                    <a:lumMod val="75000"/>
                    <a:lumOff val="25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marR="0" lvl="0" indent="-457200" algn="l" defTabSz="457200" rtl="0" eaLnBrk="1" fontAlgn="auto" latinLnBrk="0" hangingPunct="1">
              <a:lnSpc>
                <a:spcPct val="200000"/>
              </a:lnSpc>
              <a:spcBef>
                <a:spcPct val="20000"/>
              </a:spcBef>
              <a:spcAft>
                <a:spcPts val="0"/>
              </a:spcAft>
              <a:buClr>
                <a:srgbClr val="F96222"/>
              </a:buClr>
              <a:buSzTx/>
              <a:buFont typeface="+mj-lt"/>
              <a:buAutoNum type="arabicPeriod"/>
              <a:tabLst/>
              <a:defRPr/>
            </a:pPr>
            <a:r>
              <a:rPr lang="en-US" sz="2400">
                <a:solidFill>
                  <a:srgbClr val="01235A"/>
                </a:solidFill>
              </a:rPr>
              <a:t>Research</a:t>
            </a:r>
            <a:r>
              <a:rPr kumimoji="0" lang="en-US" sz="2400" b="0" i="0" u="none" strike="noStrike" kern="1200" cap="none" spc="0" normalizeH="0" baseline="0" noProof="0">
                <a:ln>
                  <a:noFill/>
                </a:ln>
                <a:solidFill>
                  <a:srgbClr val="01235A"/>
                </a:solidFill>
                <a:effectLst/>
                <a:uLnTx/>
                <a:uFillTx/>
                <a:latin typeface="Myriad Pro"/>
              </a:rPr>
              <a:t> Summary	</a:t>
            </a:r>
          </a:p>
          <a:p>
            <a:pPr marL="457200" marR="0" lvl="0" indent="-457200" algn="l" defTabSz="457200" rtl="0" eaLnBrk="1" fontAlgn="auto" latinLnBrk="0" hangingPunct="1">
              <a:lnSpc>
                <a:spcPct val="200000"/>
              </a:lnSpc>
              <a:spcBef>
                <a:spcPct val="20000"/>
              </a:spcBef>
              <a:spcAft>
                <a:spcPts val="0"/>
              </a:spcAft>
              <a:buClr>
                <a:srgbClr val="F96222"/>
              </a:buClr>
              <a:buSzTx/>
              <a:buFont typeface="+mj-lt"/>
              <a:buAutoNum type="arabicPeriod"/>
              <a:tabLst/>
              <a:defRPr/>
            </a:pPr>
            <a:r>
              <a:rPr kumimoji="0" lang="en-US" sz="2400" b="0" i="0" u="none" strike="noStrike" kern="1200" cap="none" spc="0" normalizeH="0" baseline="0" noProof="0">
                <a:ln>
                  <a:noFill/>
                </a:ln>
                <a:solidFill>
                  <a:srgbClr val="01235A"/>
                </a:solidFill>
                <a:effectLst/>
                <a:uLnTx/>
                <a:uFillTx/>
                <a:latin typeface="Myriad Pro"/>
              </a:rPr>
              <a:t>Project Outline</a:t>
            </a:r>
          </a:p>
          <a:p>
            <a:pPr marL="457200" marR="0" lvl="0" indent="-457200" algn="l" defTabSz="457200" rtl="0" eaLnBrk="1" fontAlgn="auto" latinLnBrk="0" hangingPunct="1">
              <a:lnSpc>
                <a:spcPct val="200000"/>
              </a:lnSpc>
              <a:spcBef>
                <a:spcPct val="20000"/>
              </a:spcBef>
              <a:spcAft>
                <a:spcPts val="0"/>
              </a:spcAft>
              <a:buClr>
                <a:srgbClr val="F96222"/>
              </a:buClr>
              <a:buSzTx/>
              <a:buFont typeface="+mj-lt"/>
              <a:buAutoNum type="arabicPeriod"/>
              <a:tabLst/>
              <a:defRPr/>
            </a:pPr>
            <a:r>
              <a:rPr kumimoji="0" lang="en-US" sz="2400" b="0" i="0" u="none" strike="noStrike" kern="1200" cap="none" spc="0" normalizeH="0" baseline="0" noProof="0">
                <a:ln>
                  <a:noFill/>
                </a:ln>
                <a:solidFill>
                  <a:srgbClr val="01235A"/>
                </a:solidFill>
                <a:effectLst/>
                <a:uLnTx/>
                <a:uFillTx/>
                <a:latin typeface="Myriad Pro"/>
              </a:rPr>
              <a:t>Deep Dive into Recommended Targets</a:t>
            </a:r>
          </a:p>
          <a:p>
            <a:pPr marL="457200" marR="0" lvl="0" indent="-457200" algn="l" defTabSz="457200" rtl="0" eaLnBrk="1" fontAlgn="auto" latinLnBrk="0" hangingPunct="1">
              <a:lnSpc>
                <a:spcPct val="200000"/>
              </a:lnSpc>
              <a:spcBef>
                <a:spcPct val="20000"/>
              </a:spcBef>
              <a:spcAft>
                <a:spcPts val="0"/>
              </a:spcAft>
              <a:buClr>
                <a:srgbClr val="F96222"/>
              </a:buClr>
              <a:buSzTx/>
              <a:buFont typeface="+mj-lt"/>
              <a:buAutoNum type="arabicPeriod"/>
              <a:tabLst/>
              <a:defRPr/>
            </a:pPr>
            <a:r>
              <a:rPr kumimoji="0" lang="en-US" sz="2400" b="0" i="0" u="none" strike="noStrike" kern="1200" cap="none" spc="0" normalizeH="0" baseline="0" noProof="0">
                <a:ln>
                  <a:noFill/>
                </a:ln>
                <a:solidFill>
                  <a:srgbClr val="01235A"/>
                </a:solidFill>
                <a:effectLst/>
                <a:uLnTx/>
                <a:uFillTx/>
                <a:latin typeface="Myriad Pro"/>
              </a:rPr>
              <a:t>Conclusions and Strategic Recommendations</a:t>
            </a:r>
          </a:p>
        </p:txBody>
      </p:sp>
      <p:sp>
        <p:nvSpPr>
          <p:cNvPr id="15" name="Slide Number Placeholder 1">
            <a:extLst>
              <a:ext uri="{FF2B5EF4-FFF2-40B4-BE49-F238E27FC236}">
                <a16:creationId xmlns:a16="http://schemas.microsoft.com/office/drawing/2014/main" id="{C30F98D8-7414-0840-B3EE-4E98A00951B3}"/>
              </a:ext>
            </a:extLst>
          </p:cNvPr>
          <p:cNvSpPr txBox="1">
            <a:spLocks/>
          </p:cNvSpPr>
          <p:nvPr/>
        </p:nvSpPr>
        <p:spPr>
          <a:xfrm>
            <a:off x="365512" y="6265997"/>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000" b="0" i="0" u="none" strike="noStrike" kern="1200" cap="none" spc="0" normalizeH="0" baseline="0" noProof="0">
              <a:ln>
                <a:noFill/>
              </a:ln>
              <a:solidFill>
                <a:srgbClr val="2C2D31"/>
              </a:solidFill>
              <a:effectLst/>
              <a:uLnTx/>
              <a:uFillTx/>
              <a:latin typeface="Myriad Pro"/>
            </a:endParaRPr>
          </a:p>
        </p:txBody>
      </p:sp>
    </p:spTree>
    <p:extLst>
      <p:ext uri="{BB962C8B-B14F-4D97-AF65-F5344CB8AC3E}">
        <p14:creationId xmlns:p14="http://schemas.microsoft.com/office/powerpoint/2010/main" val="4205902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 name="Title 2">
            <a:extLst>
              <a:ext uri="{FF2B5EF4-FFF2-40B4-BE49-F238E27FC236}">
                <a16:creationId xmlns:a16="http://schemas.microsoft.com/office/drawing/2014/main" id="{02F24072-2BD7-674F-AB3F-0F52E3CF03E3}"/>
              </a:ext>
            </a:extLst>
          </p:cNvPr>
          <p:cNvSpPr txBox="1">
            <a:spLocks/>
          </p:cNvSpPr>
          <p:nvPr/>
        </p:nvSpPr>
        <p:spPr>
          <a:xfrm>
            <a:off x="241052" y="2067"/>
            <a:ext cx="8661896" cy="763442"/>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algn="ctr">
              <a:defRPr/>
            </a:pPr>
            <a:r>
              <a:rPr lang="en-US">
                <a:solidFill>
                  <a:srgbClr val="01235A"/>
                </a:solidFill>
                <a:cs typeface="Segoe UI"/>
              </a:rPr>
              <a:t>Tenascin-X, ECM, and the GI System</a:t>
            </a:r>
            <a:endParaRPr lang="en-US"/>
          </a:p>
        </p:txBody>
      </p:sp>
      <p:sp>
        <p:nvSpPr>
          <p:cNvPr id="50" name="Slide Number Placeholder 1">
            <a:extLst>
              <a:ext uri="{FF2B5EF4-FFF2-40B4-BE49-F238E27FC236}">
                <a16:creationId xmlns:a16="http://schemas.microsoft.com/office/drawing/2014/main" id="{C3E12442-4F32-2C45-BF5B-489CE3A24FC0}"/>
              </a:ext>
            </a:extLst>
          </p:cNvPr>
          <p:cNvSpPr txBox="1">
            <a:spLocks/>
          </p:cNvSpPr>
          <p:nvPr/>
        </p:nvSpPr>
        <p:spPr>
          <a:xfrm>
            <a:off x="365512" y="6265997"/>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000" b="0" i="0" u="none" strike="noStrike" kern="1200" cap="none" spc="0" normalizeH="0" baseline="0" noProof="0">
              <a:ln>
                <a:noFill/>
              </a:ln>
              <a:solidFill>
                <a:srgbClr val="2C2D31"/>
              </a:solidFill>
              <a:effectLst/>
              <a:uLnTx/>
              <a:uFillTx/>
              <a:latin typeface="Myriad Pro"/>
            </a:endParaRPr>
          </a:p>
        </p:txBody>
      </p:sp>
      <p:sp>
        <p:nvSpPr>
          <p:cNvPr id="2" name="TextBox 1">
            <a:extLst>
              <a:ext uri="{FF2B5EF4-FFF2-40B4-BE49-F238E27FC236}">
                <a16:creationId xmlns:a16="http://schemas.microsoft.com/office/drawing/2014/main" id="{2D3AB0BE-8059-44E8-BF92-AF684A337C30}"/>
              </a:ext>
            </a:extLst>
          </p:cNvPr>
          <p:cNvSpPr txBox="1"/>
          <p:nvPr/>
        </p:nvSpPr>
        <p:spPr>
          <a:xfrm>
            <a:off x="350837" y="914400"/>
            <a:ext cx="8307388" cy="50167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000">
                <a:ea typeface="+mn-lt"/>
                <a:cs typeface="+mn-lt"/>
              </a:rPr>
              <a:t>TNX was found to be present in calretinin-immunoreactive extrinsic nerve endings in mouse and human stomach. </a:t>
            </a:r>
            <a:endParaRPr lang="en-US"/>
          </a:p>
          <a:p>
            <a:pPr marL="342900" indent="-342900">
              <a:buFont typeface="Arial"/>
              <a:buChar char="•"/>
            </a:pPr>
            <a:endParaRPr lang="en-US" sz="2000">
              <a:ea typeface="+mn-lt"/>
              <a:cs typeface="+mn-lt"/>
            </a:endParaRPr>
          </a:p>
          <a:p>
            <a:pPr marL="342900" indent="-342900">
              <a:buFont typeface="Arial"/>
              <a:buChar char="•"/>
            </a:pPr>
            <a:r>
              <a:rPr lang="en-US" sz="2000">
                <a:ea typeface="+mn-lt"/>
                <a:cs typeface="+mn-lt"/>
              </a:rPr>
              <a:t>TNX deficient mice had increased vagal afferent responses to gastric distension that could be rescued with GABA-B receptor agonist. </a:t>
            </a:r>
          </a:p>
          <a:p>
            <a:pPr marL="342900" indent="-342900">
              <a:buFont typeface="Arial"/>
              <a:buChar char="•"/>
            </a:pPr>
            <a:endParaRPr lang="en-US" sz="2000">
              <a:ea typeface="+mn-lt"/>
              <a:cs typeface="+mn-lt"/>
            </a:endParaRPr>
          </a:p>
          <a:p>
            <a:pPr marL="342900" indent="-342900">
              <a:buFont typeface="Arial"/>
              <a:buChar char="•"/>
            </a:pPr>
            <a:r>
              <a:rPr lang="en-US" sz="2000">
                <a:ea typeface="+mn-lt"/>
                <a:cs typeface="+mn-lt"/>
              </a:rPr>
              <a:t>In TNXB-deficient patients, significantly greater symptoms of reflux, indigestion and abdominal pain were reported. A study published in only march of this year is the first to outline the role for TNX in gastric function.</a:t>
            </a:r>
            <a:r>
              <a:rPr lang="en-US" sz="2000" baseline="30000">
                <a:ea typeface="+mn-lt"/>
                <a:cs typeface="+mn-lt"/>
              </a:rPr>
              <a:t>7</a:t>
            </a:r>
            <a:r>
              <a:rPr lang="en-US" sz="2000" b="1">
                <a:ea typeface="+mn-lt"/>
                <a:cs typeface="+mn-lt"/>
              </a:rPr>
              <a:t> </a:t>
            </a:r>
            <a:endParaRPr lang="en-US" sz="2000">
              <a:cs typeface="Calibri" panose="020F0502020204030204"/>
            </a:endParaRPr>
          </a:p>
          <a:p>
            <a:pPr marL="342900" indent="-342900">
              <a:buFont typeface="Arial"/>
              <a:buChar char="•"/>
            </a:pPr>
            <a:endParaRPr lang="en-US" sz="2000" b="1">
              <a:ea typeface="+mn-lt"/>
              <a:cs typeface="+mn-lt"/>
            </a:endParaRPr>
          </a:p>
          <a:p>
            <a:pPr marL="342900" indent="-342900">
              <a:buFont typeface="Arial"/>
              <a:buChar char="•"/>
            </a:pPr>
            <a:r>
              <a:rPr lang="en-US" sz="2000" b="1">
                <a:ea typeface="+mn-lt"/>
                <a:cs typeface="+mn-lt"/>
              </a:rPr>
              <a:t>Further studies are required in TNX-deficient patients to classify groupings of symptoms and to determine whether symptoms can be relieved even partially using GABA-B agonists, like benzodiazepines, which the patient currently takes, and has found some relief using them.</a:t>
            </a:r>
          </a:p>
          <a:p>
            <a:pPr marL="342900" indent="-342900">
              <a:buFont typeface="Arial"/>
              <a:buChar char="•"/>
            </a:pPr>
            <a:endParaRPr lang="en-US" sz="2000">
              <a:cs typeface="Calibri" panose="020F0502020204030204"/>
            </a:endParaRPr>
          </a:p>
        </p:txBody>
      </p:sp>
    </p:spTree>
    <p:extLst>
      <p:ext uri="{BB962C8B-B14F-4D97-AF65-F5344CB8AC3E}">
        <p14:creationId xmlns:p14="http://schemas.microsoft.com/office/powerpoint/2010/main" val="376432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Slide Number Placeholder 1">
            <a:extLst>
              <a:ext uri="{FF2B5EF4-FFF2-40B4-BE49-F238E27FC236}">
                <a16:creationId xmlns:a16="http://schemas.microsoft.com/office/drawing/2014/main" id="{C30F98D8-7414-0840-B3EE-4E98A00951B3}"/>
              </a:ext>
            </a:extLst>
          </p:cNvPr>
          <p:cNvSpPr txBox="1">
            <a:spLocks/>
          </p:cNvSpPr>
          <p:nvPr/>
        </p:nvSpPr>
        <p:spPr>
          <a:xfrm>
            <a:off x="365512" y="6265997"/>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000" b="0" i="0" u="none" strike="noStrike" kern="1200" cap="none" spc="0" normalizeH="0" baseline="0" noProof="0">
              <a:ln>
                <a:noFill/>
              </a:ln>
              <a:solidFill>
                <a:srgbClr val="2C2D31"/>
              </a:solidFill>
              <a:effectLst/>
              <a:uLnTx/>
              <a:uFillTx/>
              <a:latin typeface="Myriad Pro"/>
            </a:endParaRPr>
          </a:p>
        </p:txBody>
      </p:sp>
      <p:sp>
        <p:nvSpPr>
          <p:cNvPr id="6" name="Title 1">
            <a:extLst>
              <a:ext uri="{FF2B5EF4-FFF2-40B4-BE49-F238E27FC236}">
                <a16:creationId xmlns:a16="http://schemas.microsoft.com/office/drawing/2014/main" id="{8F6B1F51-2404-454D-BE62-89F12674FFFA}"/>
              </a:ext>
            </a:extLst>
          </p:cNvPr>
          <p:cNvSpPr txBox="1">
            <a:spLocks/>
          </p:cNvSpPr>
          <p:nvPr/>
        </p:nvSpPr>
        <p:spPr>
          <a:xfrm>
            <a:off x="8881" y="24060"/>
            <a:ext cx="9102531" cy="965647"/>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2800" kern="1200" baseline="0">
                <a:solidFill>
                  <a:schemeClr val="accent1"/>
                </a:solidFill>
                <a:latin typeface="Myriad Pro"/>
                <a:ea typeface="Segoe UI" panose="020B0502040204020203" pitchFamily="34" charset="0"/>
                <a:cs typeface="Segoe UI" panose="020B0502040204020203" pitchFamily="34" charset="0"/>
              </a:defRPr>
            </a:lvl1pPr>
          </a:lstStyle>
          <a:p>
            <a:pPr>
              <a:defRPr/>
            </a:pPr>
            <a:r>
              <a:rPr lang="en-US" sz="3600">
                <a:solidFill>
                  <a:srgbClr val="01235A"/>
                </a:solidFill>
                <a:cs typeface="Segoe UI"/>
              </a:rPr>
              <a:t>John's Symptoms</a:t>
            </a:r>
            <a:endParaRPr lang="en-US" sz="3600"/>
          </a:p>
        </p:txBody>
      </p:sp>
      <p:pic>
        <p:nvPicPr>
          <p:cNvPr id="2" name="Picture 2" descr="A close up of text on a white background&#10;&#10;Description generated with high confidence">
            <a:extLst>
              <a:ext uri="{FF2B5EF4-FFF2-40B4-BE49-F238E27FC236}">
                <a16:creationId xmlns:a16="http://schemas.microsoft.com/office/drawing/2014/main" id="{AFF5F51A-566D-471A-8759-82999BCC92A9}"/>
              </a:ext>
            </a:extLst>
          </p:cNvPr>
          <p:cNvPicPr>
            <a:picLocks noChangeAspect="1"/>
          </p:cNvPicPr>
          <p:nvPr/>
        </p:nvPicPr>
        <p:blipFill>
          <a:blip r:embed="rId2"/>
          <a:stretch>
            <a:fillRect/>
          </a:stretch>
        </p:blipFill>
        <p:spPr>
          <a:xfrm>
            <a:off x="1049176" y="990342"/>
            <a:ext cx="7035281" cy="5276460"/>
          </a:xfrm>
          <a:prstGeom prst="rect">
            <a:avLst/>
          </a:prstGeom>
        </p:spPr>
      </p:pic>
    </p:spTree>
    <p:extLst>
      <p:ext uri="{BB962C8B-B14F-4D97-AF65-F5344CB8AC3E}">
        <p14:creationId xmlns:p14="http://schemas.microsoft.com/office/powerpoint/2010/main" val="11375533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1">
            <a:extLst>
              <a:ext uri="{FF2B5EF4-FFF2-40B4-BE49-F238E27FC236}">
                <a16:creationId xmlns:a16="http://schemas.microsoft.com/office/drawing/2014/main" id="{C30F98D8-7414-0840-B3EE-4E98A00951B3}"/>
              </a:ext>
            </a:extLst>
          </p:cNvPr>
          <p:cNvSpPr txBox="1">
            <a:spLocks/>
          </p:cNvSpPr>
          <p:nvPr/>
        </p:nvSpPr>
        <p:spPr>
          <a:xfrm>
            <a:off x="365512" y="6265997"/>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000" b="0" i="0" u="none" strike="noStrike" kern="1200" cap="none" spc="0" normalizeH="0" baseline="0" noProof="0">
              <a:ln>
                <a:noFill/>
              </a:ln>
              <a:solidFill>
                <a:srgbClr val="2C2D31"/>
              </a:solidFill>
              <a:effectLst/>
              <a:uLnTx/>
              <a:uFillTx/>
              <a:latin typeface="Myriad Pro"/>
            </a:endParaRPr>
          </a:p>
        </p:txBody>
      </p:sp>
      <p:sp>
        <p:nvSpPr>
          <p:cNvPr id="50" name="TextBox 49">
            <a:extLst>
              <a:ext uri="{FF2B5EF4-FFF2-40B4-BE49-F238E27FC236}">
                <a16:creationId xmlns:a16="http://schemas.microsoft.com/office/drawing/2014/main" id="{DE28E616-FDB6-6841-A0A3-C6D1A6D9E2BE}"/>
              </a:ext>
            </a:extLst>
          </p:cNvPr>
          <p:cNvSpPr txBox="1"/>
          <p:nvPr/>
        </p:nvSpPr>
        <p:spPr>
          <a:xfrm>
            <a:off x="654639" y="2892274"/>
            <a:ext cx="2511273" cy="954107"/>
          </a:xfrm>
          <a:prstGeom prst="rect">
            <a:avLst/>
          </a:prstGeom>
          <a:solidFill>
            <a:schemeClr val="accent5">
              <a:lumMod val="20000"/>
              <a:lumOff val="80000"/>
            </a:schemeClr>
          </a:solidFill>
          <a:ln>
            <a:solidFill>
              <a:schemeClr val="accent5">
                <a:lumMod val="20000"/>
                <a:lumOff val="80000"/>
              </a:schemeClr>
            </a:solidFill>
          </a:ln>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a:solidFill>
                  <a:schemeClr val="accent1">
                    <a:lumMod val="90000"/>
                    <a:lumOff val="10000"/>
                  </a:schemeClr>
                </a:solidFill>
                <a:latin typeface="Myriad Pro"/>
                <a:cs typeface="Helvetica" panose="020B0604020202020204" pitchFamily="34" charset="0"/>
              </a:rPr>
              <a:t>John</a:t>
            </a:r>
            <a:r>
              <a:rPr lang="en-US" sz="1400">
                <a:solidFill>
                  <a:schemeClr val="accent1">
                    <a:lumMod val="90000"/>
                    <a:lumOff val="10000"/>
                  </a:schemeClr>
                </a:solidFill>
                <a:latin typeface="Myriad Pro"/>
                <a:cs typeface="Helvetica" panose="020B0604020202020204" pitchFamily="34" charset="0"/>
              </a:rPr>
              <a:t>  should next consider </a:t>
            </a:r>
            <a:r>
              <a:rPr lang="en-US" sz="1400" b="1">
                <a:solidFill>
                  <a:schemeClr val="accent1">
                    <a:lumMod val="90000"/>
                    <a:lumOff val="10000"/>
                  </a:schemeClr>
                </a:solidFill>
                <a:latin typeface="Myriad Pro"/>
                <a:cs typeface="Helvetica" panose="020B0604020202020204" pitchFamily="34" charset="0"/>
              </a:rPr>
              <a:t>a variety of high value targets </a:t>
            </a:r>
            <a:r>
              <a:rPr lang="en-US" sz="1400">
                <a:solidFill>
                  <a:schemeClr val="accent1">
                    <a:lumMod val="90000"/>
                    <a:lumOff val="10000"/>
                  </a:schemeClr>
                </a:solidFill>
                <a:latin typeface="Myriad Pro"/>
                <a:cs typeface="Helvetica" panose="020B0604020202020204" pitchFamily="34" charset="0"/>
              </a:rPr>
              <a:t>due to high potential and reasonable inherent risks</a:t>
            </a:r>
          </a:p>
        </p:txBody>
      </p:sp>
      <p:sp>
        <p:nvSpPr>
          <p:cNvPr id="51" name="Rectangle 50">
            <a:extLst>
              <a:ext uri="{FF2B5EF4-FFF2-40B4-BE49-F238E27FC236}">
                <a16:creationId xmlns:a16="http://schemas.microsoft.com/office/drawing/2014/main" id="{6897606B-C370-2349-BAD2-CB74389476D2}"/>
              </a:ext>
            </a:extLst>
          </p:cNvPr>
          <p:cNvSpPr/>
          <p:nvPr/>
        </p:nvSpPr>
        <p:spPr>
          <a:xfrm>
            <a:off x="3248514" y="2739861"/>
            <a:ext cx="5430989" cy="1160570"/>
          </a:xfrm>
          <a:prstGeom prst="rect">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Myriad Pro"/>
            </a:endParaRPr>
          </a:p>
        </p:txBody>
      </p:sp>
      <p:sp>
        <p:nvSpPr>
          <p:cNvPr id="52" name="Rectangle 51">
            <a:extLst>
              <a:ext uri="{FF2B5EF4-FFF2-40B4-BE49-F238E27FC236}">
                <a16:creationId xmlns:a16="http://schemas.microsoft.com/office/drawing/2014/main" id="{BB3A0C7C-C1D5-B343-939D-54277A6070AB}"/>
              </a:ext>
            </a:extLst>
          </p:cNvPr>
          <p:cNvSpPr/>
          <p:nvPr/>
        </p:nvSpPr>
        <p:spPr>
          <a:xfrm>
            <a:off x="3257785" y="4166802"/>
            <a:ext cx="5430989" cy="1160570"/>
          </a:xfrm>
          <a:prstGeom prst="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Myriad Pro"/>
            </a:endParaRPr>
          </a:p>
        </p:txBody>
      </p:sp>
      <p:sp>
        <p:nvSpPr>
          <p:cNvPr id="53" name="Rectangle 52">
            <a:extLst>
              <a:ext uri="{FF2B5EF4-FFF2-40B4-BE49-F238E27FC236}">
                <a16:creationId xmlns:a16="http://schemas.microsoft.com/office/drawing/2014/main" id="{11845B9F-8DC7-1E4F-9BC1-934495310E6E}"/>
              </a:ext>
            </a:extLst>
          </p:cNvPr>
          <p:cNvSpPr/>
          <p:nvPr/>
        </p:nvSpPr>
        <p:spPr>
          <a:xfrm>
            <a:off x="221049" y="631687"/>
            <a:ext cx="8701901" cy="4989264"/>
          </a:xfrm>
          <a:prstGeom prst="rect">
            <a:avLst/>
          </a:prstGeom>
          <a:noFill/>
          <a:ln w="25400">
            <a:solidFill>
              <a:schemeClr val="accent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a:solidFill>
                <a:schemeClr val="accent2">
                  <a:lumMod val="75000"/>
                </a:schemeClr>
              </a:solidFill>
              <a:latin typeface="Myriad Pro"/>
            </a:endParaRPr>
          </a:p>
        </p:txBody>
      </p:sp>
      <p:grpSp>
        <p:nvGrpSpPr>
          <p:cNvPr id="55" name="Group 54">
            <a:extLst>
              <a:ext uri="{FF2B5EF4-FFF2-40B4-BE49-F238E27FC236}">
                <a16:creationId xmlns:a16="http://schemas.microsoft.com/office/drawing/2014/main" id="{1117CBBD-47F6-164F-B54B-D7F2BDA614D4}"/>
              </a:ext>
            </a:extLst>
          </p:cNvPr>
          <p:cNvGrpSpPr/>
          <p:nvPr/>
        </p:nvGrpSpPr>
        <p:grpSpPr>
          <a:xfrm>
            <a:off x="653688" y="4263040"/>
            <a:ext cx="8035086" cy="954107"/>
            <a:chOff x="651715" y="3333087"/>
            <a:chExt cx="8035086" cy="954107"/>
          </a:xfrm>
        </p:grpSpPr>
        <p:sp>
          <p:nvSpPr>
            <p:cNvPr id="66" name="TextBox 52">
              <a:extLst>
                <a:ext uri="{FF2B5EF4-FFF2-40B4-BE49-F238E27FC236}">
                  <a16:creationId xmlns:a16="http://schemas.microsoft.com/office/drawing/2014/main" id="{E9F67DBF-57B1-4742-AAB1-BF1784F6BADF}"/>
                </a:ext>
              </a:extLst>
            </p:cNvPr>
            <p:cNvSpPr txBox="1"/>
            <p:nvPr/>
          </p:nvSpPr>
          <p:spPr>
            <a:xfrm>
              <a:off x="651715" y="3333087"/>
              <a:ext cx="2511273" cy="954107"/>
            </a:xfrm>
            <a:prstGeom prst="rect">
              <a:avLst/>
            </a:prstGeom>
            <a:solidFill>
              <a:schemeClr val="accent5">
                <a:lumMod val="20000"/>
                <a:lumOff val="80000"/>
              </a:schemeClr>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a:solidFill>
                    <a:schemeClr val="accent1">
                      <a:lumMod val="90000"/>
                      <a:lumOff val="10000"/>
                    </a:schemeClr>
                  </a:solidFill>
                  <a:latin typeface="Myriad Pro"/>
                  <a:cs typeface="Helvetica" panose="020B0604020202020204" pitchFamily="34" charset="0"/>
                </a:rPr>
                <a:t>John</a:t>
              </a:r>
              <a:r>
                <a:rPr lang="en-US" sz="1400">
                  <a:solidFill>
                    <a:schemeClr val="accent1">
                      <a:lumMod val="90000"/>
                      <a:lumOff val="10000"/>
                    </a:schemeClr>
                  </a:solidFill>
                  <a:latin typeface="Myriad Pro"/>
                  <a:cs typeface="Helvetica" panose="020B0604020202020204" pitchFamily="34" charset="0"/>
                </a:rPr>
                <a:t> should avoid these targets due to false-positiveness and further check genome-wide Q/C</a:t>
              </a:r>
              <a:endParaRPr lang="en-US" sz="1400">
                <a:latin typeface="Myriad Pro"/>
                <a:cs typeface="Helvetica" panose="020B0604020202020204" pitchFamily="34" charset="0"/>
              </a:endParaRPr>
            </a:p>
          </p:txBody>
        </p:sp>
        <p:sp>
          <p:nvSpPr>
            <p:cNvPr id="67" name="Rectangle 66">
              <a:extLst>
                <a:ext uri="{FF2B5EF4-FFF2-40B4-BE49-F238E27FC236}">
                  <a16:creationId xmlns:a16="http://schemas.microsoft.com/office/drawing/2014/main" id="{BAB79C14-36C4-664D-BFAA-0F2E8B4AB6C7}"/>
                </a:ext>
              </a:extLst>
            </p:cNvPr>
            <p:cNvSpPr/>
            <p:nvPr/>
          </p:nvSpPr>
          <p:spPr>
            <a:xfrm>
              <a:off x="3255811" y="3367294"/>
              <a:ext cx="5430990" cy="52322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buFont typeface="Arial" panose="020B0604020202020204" pitchFamily="34" charset="0"/>
                <a:buChar char="•"/>
              </a:pPr>
              <a:endParaRPr lang="en-US" sz="1400" i="1">
                <a:solidFill>
                  <a:schemeClr val="accent5">
                    <a:lumMod val="50000"/>
                  </a:schemeClr>
                </a:solidFill>
                <a:latin typeface="Myriad Pro"/>
                <a:cs typeface="Helvetica" panose="020B0604020202020204" pitchFamily="34" charset="0"/>
              </a:endParaRPr>
            </a:p>
            <a:p>
              <a:pPr marL="285750" indent="-285750" algn="just">
                <a:buFont typeface="Arial" panose="020B0604020202020204" pitchFamily="34" charset="0"/>
                <a:buChar char="•"/>
              </a:pPr>
              <a:endParaRPr lang="en-US" sz="1400" i="1">
                <a:solidFill>
                  <a:schemeClr val="accent5">
                    <a:lumMod val="50000"/>
                  </a:schemeClr>
                </a:solidFill>
                <a:latin typeface="Myriad Pro"/>
                <a:cs typeface="Helvetica" panose="020B0604020202020204" pitchFamily="34" charset="0"/>
              </a:endParaRPr>
            </a:p>
          </p:txBody>
        </p:sp>
      </p:grpSp>
      <p:grpSp>
        <p:nvGrpSpPr>
          <p:cNvPr id="56" name="Group 55">
            <a:extLst>
              <a:ext uri="{FF2B5EF4-FFF2-40B4-BE49-F238E27FC236}">
                <a16:creationId xmlns:a16="http://schemas.microsoft.com/office/drawing/2014/main" id="{976ECCCE-5F35-054B-B5A1-9234C5D711B0}"/>
              </a:ext>
            </a:extLst>
          </p:cNvPr>
          <p:cNvGrpSpPr/>
          <p:nvPr/>
        </p:nvGrpSpPr>
        <p:grpSpPr>
          <a:xfrm>
            <a:off x="682717" y="1019528"/>
            <a:ext cx="8012765" cy="1480097"/>
            <a:chOff x="680743" y="4482943"/>
            <a:chExt cx="8012765" cy="1480097"/>
          </a:xfrm>
        </p:grpSpPr>
        <p:sp>
          <p:nvSpPr>
            <p:cNvPr id="62" name="Rectangle 61">
              <a:extLst>
                <a:ext uri="{FF2B5EF4-FFF2-40B4-BE49-F238E27FC236}">
                  <a16:creationId xmlns:a16="http://schemas.microsoft.com/office/drawing/2014/main" id="{5BEC689C-17ED-BD40-87CF-A1DF7409C8B5}"/>
                </a:ext>
              </a:extLst>
            </p:cNvPr>
            <p:cNvSpPr/>
            <p:nvPr/>
          </p:nvSpPr>
          <p:spPr>
            <a:xfrm>
              <a:off x="3262519" y="4482943"/>
              <a:ext cx="5430989" cy="1401050"/>
            </a:xfrm>
            <a:prstGeom prst="rect">
              <a:avLst/>
            </a:prstGeom>
            <a:noFill/>
            <a:ln w="19050">
              <a:solidFill>
                <a:srgbClr val="92D050"/>
              </a:solidFill>
            </a:ln>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Myriad Pro"/>
              </a:endParaRPr>
            </a:p>
          </p:txBody>
        </p:sp>
        <p:sp>
          <p:nvSpPr>
            <p:cNvPr id="64" name="TextBox 18">
              <a:extLst>
                <a:ext uri="{FF2B5EF4-FFF2-40B4-BE49-F238E27FC236}">
                  <a16:creationId xmlns:a16="http://schemas.microsoft.com/office/drawing/2014/main" id="{DEA494D7-68F7-B243-BFEB-5D8C33604A2A}"/>
                </a:ext>
              </a:extLst>
            </p:cNvPr>
            <p:cNvSpPr txBox="1"/>
            <p:nvPr/>
          </p:nvSpPr>
          <p:spPr>
            <a:xfrm>
              <a:off x="680743" y="4598692"/>
              <a:ext cx="2511273" cy="954107"/>
            </a:xfrm>
            <a:prstGeom prst="rect">
              <a:avLst/>
            </a:prstGeom>
            <a:solidFill>
              <a:schemeClr val="accent5">
                <a:lumMod val="20000"/>
                <a:lumOff val="80000"/>
              </a:schemeClr>
            </a:solid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a:solidFill>
                    <a:schemeClr val="accent1">
                      <a:lumMod val="90000"/>
                      <a:lumOff val="10000"/>
                    </a:schemeClr>
                  </a:solidFill>
                  <a:latin typeface="Myriad Pro"/>
                  <a:cs typeface="Helvetica" panose="020B0604020202020204" pitchFamily="34" charset="0"/>
                </a:rPr>
                <a:t>TNXB Tenascin </a:t>
              </a:r>
              <a:r>
                <a:rPr lang="en-US" sz="1400">
                  <a:solidFill>
                    <a:schemeClr val="accent1">
                      <a:lumMod val="90000"/>
                      <a:lumOff val="10000"/>
                    </a:schemeClr>
                  </a:solidFill>
                  <a:latin typeface="Myriad Pro"/>
                  <a:cs typeface="Helvetica" panose="020B0604020202020204" pitchFamily="34" charset="0"/>
                </a:rPr>
                <a:t>is the top priority to pursue in the near term according to our analysis and primary research</a:t>
              </a:r>
              <a:endParaRPr lang="en-US" sz="1400">
                <a:latin typeface="Myriad Pro"/>
                <a:cs typeface="Helvetica" panose="020B0604020202020204" pitchFamily="34" charset="0"/>
              </a:endParaRPr>
            </a:p>
          </p:txBody>
        </p:sp>
        <p:sp>
          <p:nvSpPr>
            <p:cNvPr id="65" name="Content Placeholder 2">
              <a:extLst>
                <a:ext uri="{FF2B5EF4-FFF2-40B4-BE49-F238E27FC236}">
                  <a16:creationId xmlns:a16="http://schemas.microsoft.com/office/drawing/2014/main" id="{2CCD0AD5-0B98-664F-92DD-2EE9B3192124}"/>
                </a:ext>
              </a:extLst>
            </p:cNvPr>
            <p:cNvSpPr txBox="1">
              <a:spLocks/>
            </p:cNvSpPr>
            <p:nvPr/>
          </p:nvSpPr>
          <p:spPr>
            <a:xfrm>
              <a:off x="3255811" y="4914554"/>
              <a:ext cx="5430990" cy="1048486"/>
            </a:xfrm>
            <a:prstGeom prst="rect">
              <a:avLst/>
            </a:prstGeom>
          </p:spPr>
          <p:txBody>
            <a:bodyPr vert="horz" lIns="91440" tIns="45720" rIns="91440" bIns="45720"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spcBef>
                  <a:spcPts val="0"/>
                </a:spcBef>
                <a:buFont typeface="Wingdings" charset="2"/>
                <a:buNone/>
              </a:pPr>
              <a:endParaRPr lang="en-US" sz="1400" i="1">
                <a:solidFill>
                  <a:schemeClr val="accent5">
                    <a:lumMod val="50000"/>
                  </a:schemeClr>
                </a:solidFill>
                <a:latin typeface="Myriad Pro"/>
              </a:endParaRPr>
            </a:p>
          </p:txBody>
        </p:sp>
      </p:grpSp>
      <p:sp>
        <p:nvSpPr>
          <p:cNvPr id="58" name="Rectangle 57">
            <a:extLst>
              <a:ext uri="{FF2B5EF4-FFF2-40B4-BE49-F238E27FC236}">
                <a16:creationId xmlns:a16="http://schemas.microsoft.com/office/drawing/2014/main" id="{FECC5C47-01B5-D74C-B1B6-8DDAB0D800B6}"/>
              </a:ext>
            </a:extLst>
          </p:cNvPr>
          <p:cNvSpPr/>
          <p:nvPr/>
        </p:nvSpPr>
        <p:spPr>
          <a:xfrm>
            <a:off x="3255222" y="2027829"/>
            <a:ext cx="5449529" cy="276999"/>
          </a:xfrm>
          <a:prstGeom prst="rect">
            <a:avLst/>
          </a:prstGeom>
        </p:spPr>
        <p:txBody>
          <a:bodyPr wrap="square"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a:latin typeface="Myriad Pro"/>
              </a:rPr>
              <a:t>TNXB</a:t>
            </a:r>
          </a:p>
        </p:txBody>
      </p:sp>
      <p:sp>
        <p:nvSpPr>
          <p:cNvPr id="59" name="Rectangle 58">
            <a:extLst>
              <a:ext uri="{FF2B5EF4-FFF2-40B4-BE49-F238E27FC236}">
                <a16:creationId xmlns:a16="http://schemas.microsoft.com/office/drawing/2014/main" id="{867F7086-127E-6A4E-9084-96DF79F3AD83}"/>
              </a:ext>
            </a:extLst>
          </p:cNvPr>
          <p:cNvSpPr/>
          <p:nvPr/>
        </p:nvSpPr>
        <p:spPr>
          <a:xfrm>
            <a:off x="3259309" y="3164021"/>
            <a:ext cx="5449529" cy="307777"/>
          </a:xfrm>
          <a:prstGeom prst="rect">
            <a:avLst/>
          </a:prstGeom>
        </p:spPr>
        <p:txBody>
          <a:bodyPr wrap="square"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a:latin typeface="Myriad Pro"/>
              </a:rPr>
              <a:t>Alg11         ATP7B	PLCD4			</a:t>
            </a:r>
            <a:endParaRPr lang="en-US"/>
          </a:p>
        </p:txBody>
      </p:sp>
      <p:sp>
        <p:nvSpPr>
          <p:cNvPr id="60" name="Rectangle 59">
            <a:extLst>
              <a:ext uri="{FF2B5EF4-FFF2-40B4-BE49-F238E27FC236}">
                <a16:creationId xmlns:a16="http://schemas.microsoft.com/office/drawing/2014/main" id="{8E52D49F-8225-6049-BCA1-3C789609BDD4}"/>
              </a:ext>
            </a:extLst>
          </p:cNvPr>
          <p:cNvSpPr/>
          <p:nvPr/>
        </p:nvSpPr>
        <p:spPr>
          <a:xfrm>
            <a:off x="3248514" y="4375185"/>
            <a:ext cx="5449529" cy="307777"/>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a:latin typeface="Myriad Pro" panose="020B0503030403020204" pitchFamily="34" charset="0"/>
              </a:rPr>
              <a:t>			</a:t>
            </a:r>
            <a:endParaRPr lang="en-US" sz="1400"/>
          </a:p>
        </p:txBody>
      </p:sp>
      <p:sp>
        <p:nvSpPr>
          <p:cNvPr id="61" name="Rectangle 60">
            <a:extLst>
              <a:ext uri="{FF2B5EF4-FFF2-40B4-BE49-F238E27FC236}">
                <a16:creationId xmlns:a16="http://schemas.microsoft.com/office/drawing/2014/main" id="{5E2BBDFF-B158-7045-A8FE-0EF05908F334}"/>
              </a:ext>
            </a:extLst>
          </p:cNvPr>
          <p:cNvSpPr/>
          <p:nvPr/>
        </p:nvSpPr>
        <p:spPr>
          <a:xfrm>
            <a:off x="3164961" y="4590628"/>
            <a:ext cx="5449529" cy="307777"/>
          </a:xfrm>
          <a:prstGeom prst="rect">
            <a:avLst/>
          </a:prstGeom>
        </p:spPr>
        <p:txBody>
          <a:bodyPr wrap="square"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a:latin typeface="Myriad Pro"/>
              </a:rPr>
              <a:t>CCK, CCK_RA, CCK_RB</a:t>
            </a:r>
          </a:p>
        </p:txBody>
      </p:sp>
      <p:pic>
        <p:nvPicPr>
          <p:cNvPr id="70" name="Picture 69">
            <a:extLst>
              <a:ext uri="{FF2B5EF4-FFF2-40B4-BE49-F238E27FC236}">
                <a16:creationId xmlns:a16="http://schemas.microsoft.com/office/drawing/2014/main" id="{FA9A0A66-83F6-7D4F-ADD3-660EB5645D49}"/>
              </a:ext>
            </a:extLst>
          </p:cNvPr>
          <p:cNvPicPr>
            <a:picLocks noChangeAspect="1"/>
          </p:cNvPicPr>
          <p:nvPr/>
        </p:nvPicPr>
        <p:blipFill>
          <a:blip r:embed="rId2"/>
          <a:stretch>
            <a:fillRect/>
          </a:stretch>
        </p:blipFill>
        <p:spPr>
          <a:xfrm>
            <a:off x="341557" y="1456330"/>
            <a:ext cx="195979" cy="311999"/>
          </a:xfrm>
          <a:prstGeom prst="rect">
            <a:avLst/>
          </a:prstGeom>
        </p:spPr>
      </p:pic>
      <p:pic>
        <p:nvPicPr>
          <p:cNvPr id="71" name="Picture 70">
            <a:extLst>
              <a:ext uri="{FF2B5EF4-FFF2-40B4-BE49-F238E27FC236}">
                <a16:creationId xmlns:a16="http://schemas.microsoft.com/office/drawing/2014/main" id="{E5F521AB-8339-A44D-8320-B91F897C81E7}"/>
              </a:ext>
            </a:extLst>
          </p:cNvPr>
          <p:cNvPicPr>
            <a:picLocks noChangeAspect="1"/>
          </p:cNvPicPr>
          <p:nvPr/>
        </p:nvPicPr>
        <p:blipFill>
          <a:blip r:embed="rId3"/>
          <a:stretch>
            <a:fillRect/>
          </a:stretch>
        </p:blipFill>
        <p:spPr>
          <a:xfrm>
            <a:off x="5143704" y="1115742"/>
            <a:ext cx="1203797" cy="902848"/>
          </a:xfrm>
          <a:prstGeom prst="rect">
            <a:avLst/>
          </a:prstGeom>
        </p:spPr>
      </p:pic>
      <p:sp>
        <p:nvSpPr>
          <p:cNvPr id="24" name="Title 2">
            <a:extLst>
              <a:ext uri="{FF2B5EF4-FFF2-40B4-BE49-F238E27FC236}">
                <a16:creationId xmlns:a16="http://schemas.microsoft.com/office/drawing/2014/main" id="{05CF2B09-39C0-6C49-99A9-8D363D5DD628}"/>
              </a:ext>
            </a:extLst>
          </p:cNvPr>
          <p:cNvSpPr txBox="1">
            <a:spLocks/>
          </p:cNvSpPr>
          <p:nvPr/>
        </p:nvSpPr>
        <p:spPr>
          <a:xfrm>
            <a:off x="-32416" y="-164244"/>
            <a:ext cx="8661896" cy="763442"/>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algn="ctr">
              <a:defRPr/>
            </a:pPr>
            <a:r>
              <a:rPr lang="en-US">
                <a:solidFill>
                  <a:srgbClr val="01235A"/>
                </a:solidFill>
                <a:cs typeface="Segoe UI"/>
              </a:rPr>
              <a:t>Tenacity Specific Targets for Future Research</a:t>
            </a:r>
          </a:p>
        </p:txBody>
      </p:sp>
      <p:pic>
        <p:nvPicPr>
          <p:cNvPr id="27" name="Picture 26">
            <a:extLst>
              <a:ext uri="{FF2B5EF4-FFF2-40B4-BE49-F238E27FC236}">
                <a16:creationId xmlns:a16="http://schemas.microsoft.com/office/drawing/2014/main" id="{5EA241E4-8C1A-234E-8E23-F8C27C6E0D15}"/>
              </a:ext>
            </a:extLst>
          </p:cNvPr>
          <p:cNvPicPr>
            <a:picLocks noChangeAspect="1"/>
          </p:cNvPicPr>
          <p:nvPr/>
        </p:nvPicPr>
        <p:blipFill>
          <a:blip r:embed="rId2"/>
          <a:stretch>
            <a:fillRect/>
          </a:stretch>
        </p:blipFill>
        <p:spPr>
          <a:xfrm>
            <a:off x="348062" y="3295659"/>
            <a:ext cx="195979" cy="311999"/>
          </a:xfrm>
          <a:prstGeom prst="rect">
            <a:avLst/>
          </a:prstGeom>
        </p:spPr>
      </p:pic>
      <p:pic>
        <p:nvPicPr>
          <p:cNvPr id="28" name="Picture 27">
            <a:extLst>
              <a:ext uri="{FF2B5EF4-FFF2-40B4-BE49-F238E27FC236}">
                <a16:creationId xmlns:a16="http://schemas.microsoft.com/office/drawing/2014/main" id="{EF6481AF-7468-DC47-A78C-C9E6FD408C76}"/>
              </a:ext>
            </a:extLst>
          </p:cNvPr>
          <p:cNvPicPr>
            <a:picLocks noChangeAspect="1"/>
          </p:cNvPicPr>
          <p:nvPr/>
        </p:nvPicPr>
        <p:blipFill>
          <a:blip r:embed="rId2"/>
          <a:stretch>
            <a:fillRect/>
          </a:stretch>
        </p:blipFill>
        <p:spPr>
          <a:xfrm>
            <a:off x="357236" y="4664467"/>
            <a:ext cx="195979" cy="311999"/>
          </a:xfrm>
          <a:prstGeom prst="rect">
            <a:avLst/>
          </a:prstGeom>
        </p:spPr>
      </p:pic>
    </p:spTree>
    <p:extLst>
      <p:ext uri="{BB962C8B-B14F-4D97-AF65-F5344CB8AC3E}">
        <p14:creationId xmlns:p14="http://schemas.microsoft.com/office/powerpoint/2010/main" val="789713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a:extLst>
              <a:ext uri="{FF2B5EF4-FFF2-40B4-BE49-F238E27FC236}">
                <a16:creationId xmlns:a16="http://schemas.microsoft.com/office/drawing/2014/main" id="{7040A781-CBBD-0C4E-A7C9-034205C56876}"/>
              </a:ext>
            </a:extLst>
          </p:cNvPr>
          <p:cNvSpPr txBox="1">
            <a:spLocks/>
          </p:cNvSpPr>
          <p:nvPr/>
        </p:nvSpPr>
        <p:spPr>
          <a:xfrm>
            <a:off x="646472" y="1937361"/>
            <a:ext cx="7837715" cy="965647"/>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2800" kern="1200" baseline="0">
                <a:solidFill>
                  <a:schemeClr val="accent1"/>
                </a:solidFill>
                <a:latin typeface="Myriad Pro"/>
                <a:ea typeface="Segoe UI" panose="020B0502040204020203" pitchFamily="34" charset="0"/>
                <a:cs typeface="Segoe UI" panose="020B0502040204020203" pitchFamily="34" charset="0"/>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a:ln>
                  <a:noFill/>
                </a:ln>
                <a:solidFill>
                  <a:srgbClr val="01235A"/>
                </a:solidFill>
                <a:effectLst/>
                <a:uLnTx/>
                <a:uFillTx/>
                <a:latin typeface="Myriad Pro"/>
                <a:cs typeface="Segoe UI"/>
              </a:rPr>
              <a:t>Project Outline</a:t>
            </a:r>
            <a:endParaRPr lang="en-US" sz="3600" b="0" i="0" u="none" strike="noStrike" kern="1200" cap="none" spc="0" normalizeH="0" baseline="0" noProof="0">
              <a:ln>
                <a:noFill/>
              </a:ln>
              <a:solidFill>
                <a:srgbClr val="01235A"/>
              </a:solidFill>
              <a:effectLst/>
              <a:uLnTx/>
              <a:uFillTx/>
              <a:latin typeface="Myriad Pro"/>
              <a:cs typeface="Segoe UI"/>
            </a:endParaRPr>
          </a:p>
        </p:txBody>
      </p:sp>
      <p:pic>
        <p:nvPicPr>
          <p:cNvPr id="27" name="Picture 26">
            <a:extLst>
              <a:ext uri="{FF2B5EF4-FFF2-40B4-BE49-F238E27FC236}">
                <a16:creationId xmlns:a16="http://schemas.microsoft.com/office/drawing/2014/main" id="{89F2EB0B-D345-1142-9605-30BEA2EBFB67}"/>
              </a:ext>
            </a:extLst>
          </p:cNvPr>
          <p:cNvPicPr>
            <a:picLocks noChangeAspect="1"/>
          </p:cNvPicPr>
          <p:nvPr/>
        </p:nvPicPr>
        <p:blipFill>
          <a:blip r:embed="rId2"/>
          <a:stretch>
            <a:fillRect/>
          </a:stretch>
        </p:blipFill>
        <p:spPr>
          <a:xfrm>
            <a:off x="4023710" y="3096283"/>
            <a:ext cx="1084017" cy="1725235"/>
          </a:xfrm>
          <a:prstGeom prst="rect">
            <a:avLst/>
          </a:prstGeom>
        </p:spPr>
      </p:pic>
    </p:spTree>
    <p:extLst>
      <p:ext uri="{BB962C8B-B14F-4D97-AF65-F5344CB8AC3E}">
        <p14:creationId xmlns:p14="http://schemas.microsoft.com/office/powerpoint/2010/main" val="39112011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
            <a:extLst>
              <a:ext uri="{FF2B5EF4-FFF2-40B4-BE49-F238E27FC236}">
                <a16:creationId xmlns:a16="http://schemas.microsoft.com/office/drawing/2014/main" id="{02F24072-2BD7-674F-AB3F-0F52E3CF03E3}"/>
              </a:ext>
            </a:extLst>
          </p:cNvPr>
          <p:cNvSpPr txBox="1">
            <a:spLocks/>
          </p:cNvSpPr>
          <p:nvPr/>
        </p:nvSpPr>
        <p:spPr>
          <a:xfrm>
            <a:off x="241052" y="2067"/>
            <a:ext cx="8661896" cy="763442"/>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algn="ctr">
              <a:defRPr/>
            </a:pPr>
            <a:r>
              <a:rPr lang="en-US">
                <a:solidFill>
                  <a:srgbClr val="01235A"/>
                </a:solidFill>
                <a:cs typeface="Segoe UI"/>
              </a:rPr>
              <a:t>Tenacity</a:t>
            </a:r>
            <a:r>
              <a:rPr kumimoji="0" lang="en-US" sz="2600" i="0" u="none" strike="noStrike" kern="1200" cap="none" spc="0" normalizeH="0" baseline="0" noProof="0">
                <a:ln>
                  <a:noFill/>
                </a:ln>
                <a:solidFill>
                  <a:srgbClr val="01235A"/>
                </a:solidFill>
                <a:effectLst/>
                <a:uLnTx/>
                <a:uFillTx/>
                <a:latin typeface="Myriad Pro"/>
                <a:cs typeface="Segoe UI"/>
              </a:rPr>
              <a:t> </a:t>
            </a:r>
            <a:r>
              <a:rPr lang="en-US">
                <a:solidFill>
                  <a:srgbClr val="01235A"/>
                </a:solidFill>
                <a:cs typeface="Segoe UI"/>
              </a:rPr>
              <a:t>Workflow for Gene-Variant Analysis</a:t>
            </a:r>
            <a:endParaRPr lang="en-US" sz="2600" i="0" u="none" strike="noStrike" kern="1200" cap="none" spc="0" normalizeH="0" baseline="0" noProof="0">
              <a:ln>
                <a:noFill/>
              </a:ln>
              <a:solidFill>
                <a:srgbClr val="01235A"/>
              </a:solidFill>
              <a:effectLst/>
              <a:uLnTx/>
              <a:uFillTx/>
              <a:latin typeface="Myriad Pro"/>
            </a:endParaRPr>
          </a:p>
        </p:txBody>
      </p:sp>
      <p:grpSp>
        <p:nvGrpSpPr>
          <p:cNvPr id="29" name="Group 28">
            <a:extLst>
              <a:ext uri="{FF2B5EF4-FFF2-40B4-BE49-F238E27FC236}">
                <a16:creationId xmlns:a16="http://schemas.microsoft.com/office/drawing/2014/main" id="{CA2E6EB7-7876-C249-A2A3-D982D641CF66}"/>
              </a:ext>
            </a:extLst>
          </p:cNvPr>
          <p:cNvGrpSpPr/>
          <p:nvPr/>
        </p:nvGrpSpPr>
        <p:grpSpPr>
          <a:xfrm>
            <a:off x="1950037" y="904990"/>
            <a:ext cx="4292465" cy="5293760"/>
            <a:chOff x="-275303" y="825927"/>
            <a:chExt cx="4292465" cy="5300994"/>
          </a:xfrm>
        </p:grpSpPr>
        <p:graphicFrame>
          <p:nvGraphicFramePr>
            <p:cNvPr id="30" name="Diagram 29">
              <a:extLst>
                <a:ext uri="{FF2B5EF4-FFF2-40B4-BE49-F238E27FC236}">
                  <a16:creationId xmlns:a16="http://schemas.microsoft.com/office/drawing/2014/main" id="{31D82CAE-E761-2E4F-9EF7-0809C7981471}"/>
                </a:ext>
              </a:extLst>
            </p:cNvPr>
            <p:cNvGraphicFramePr/>
            <p:nvPr>
              <p:extLst>
                <p:ext uri="{D42A27DB-BD31-4B8C-83A1-F6EECF244321}">
                  <p14:modId xmlns:p14="http://schemas.microsoft.com/office/powerpoint/2010/main" val="4231311469"/>
                </p:ext>
              </p:extLst>
            </p:nvPr>
          </p:nvGraphicFramePr>
          <p:xfrm>
            <a:off x="-275303" y="825927"/>
            <a:ext cx="2448232" cy="53009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1" name="TextBox 30">
              <a:extLst>
                <a:ext uri="{FF2B5EF4-FFF2-40B4-BE49-F238E27FC236}">
                  <a16:creationId xmlns:a16="http://schemas.microsoft.com/office/drawing/2014/main" id="{709A0712-6F75-754E-B40A-925F5FE2593B}"/>
                </a:ext>
              </a:extLst>
            </p:cNvPr>
            <p:cNvSpPr txBox="1"/>
            <p:nvPr/>
          </p:nvSpPr>
          <p:spPr>
            <a:xfrm>
              <a:off x="1736948" y="1932265"/>
              <a:ext cx="2280214" cy="523220"/>
            </a:xfrm>
            <a:prstGeom prst="rect">
              <a:avLst/>
            </a:prstGeom>
            <a:solidFill>
              <a:srgbClr val="2C5DAB">
                <a:lumMod val="20000"/>
                <a:lumOff val="80000"/>
              </a:srgbClr>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Myriad Pro"/>
                  <a:cs typeface="Helvetica" panose="020B0604020202020204" pitchFamily="34" charset="0"/>
                </a:rPr>
                <a:t>Can it be confirmed with deep-exon sequencing </a:t>
              </a:r>
            </a:p>
          </p:txBody>
        </p:sp>
        <p:sp>
          <p:nvSpPr>
            <p:cNvPr id="32" name="TextBox 31">
              <a:extLst>
                <a:ext uri="{FF2B5EF4-FFF2-40B4-BE49-F238E27FC236}">
                  <a16:creationId xmlns:a16="http://schemas.microsoft.com/office/drawing/2014/main" id="{4761018B-0008-1B4E-A53B-2E60FA8232B3}"/>
                </a:ext>
              </a:extLst>
            </p:cNvPr>
            <p:cNvSpPr txBox="1"/>
            <p:nvPr/>
          </p:nvSpPr>
          <p:spPr>
            <a:xfrm>
              <a:off x="1736948" y="1052913"/>
              <a:ext cx="2280214" cy="523220"/>
            </a:xfrm>
            <a:prstGeom prst="rect">
              <a:avLst/>
            </a:prstGeom>
            <a:solidFill>
              <a:srgbClr val="2C5DAB">
                <a:lumMod val="20000"/>
                <a:lumOff val="80000"/>
              </a:srgbClr>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Myriad Pro"/>
                  <a:cs typeface="Helvetica" panose="020B0604020202020204" pitchFamily="34" charset="0"/>
                </a:rPr>
                <a:t>Is the variant passes certain confidence criteria</a:t>
              </a:r>
            </a:p>
          </p:txBody>
        </p:sp>
        <p:sp>
          <p:nvSpPr>
            <p:cNvPr id="33" name="TextBox 32">
              <a:extLst>
                <a:ext uri="{FF2B5EF4-FFF2-40B4-BE49-F238E27FC236}">
                  <a16:creationId xmlns:a16="http://schemas.microsoft.com/office/drawing/2014/main" id="{D11A1457-99E4-7349-AD09-B1FCFD4A1395}"/>
                </a:ext>
              </a:extLst>
            </p:cNvPr>
            <p:cNvSpPr txBox="1"/>
            <p:nvPr/>
          </p:nvSpPr>
          <p:spPr>
            <a:xfrm>
              <a:off x="1736948" y="2596173"/>
              <a:ext cx="2280214" cy="523220"/>
            </a:xfrm>
            <a:prstGeom prst="rect">
              <a:avLst/>
            </a:prstGeom>
            <a:solidFill>
              <a:srgbClr val="2C5DAB">
                <a:lumMod val="20000"/>
                <a:lumOff val="80000"/>
              </a:srgbClr>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Myriad Pro"/>
                  <a:cs typeface="Helvetica" panose="020B0604020202020204" pitchFamily="34" charset="0"/>
                </a:rPr>
                <a:t>Is this target closely related to a disease state?</a:t>
              </a:r>
            </a:p>
          </p:txBody>
        </p:sp>
        <p:sp>
          <p:nvSpPr>
            <p:cNvPr id="34" name="TextBox 33">
              <a:extLst>
                <a:ext uri="{FF2B5EF4-FFF2-40B4-BE49-F238E27FC236}">
                  <a16:creationId xmlns:a16="http://schemas.microsoft.com/office/drawing/2014/main" id="{199007AF-EE34-4D49-BC51-F8C015C8DBC5}"/>
                </a:ext>
              </a:extLst>
            </p:cNvPr>
            <p:cNvSpPr txBox="1"/>
            <p:nvPr/>
          </p:nvSpPr>
          <p:spPr>
            <a:xfrm>
              <a:off x="1736948" y="3328837"/>
              <a:ext cx="2280214" cy="523935"/>
            </a:xfrm>
            <a:prstGeom prst="rect">
              <a:avLst/>
            </a:prstGeom>
            <a:solidFill>
              <a:srgbClr val="2C5DAB">
                <a:lumMod val="20000"/>
                <a:lumOff val="80000"/>
              </a:srgbClr>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400" kern="0">
                  <a:solidFill>
                    <a:srgbClr val="000000"/>
                  </a:solidFill>
                  <a:latin typeface="Myriad Pro"/>
                  <a:cs typeface="Helvetica" panose="020B0604020202020204" pitchFamily="34" charset="0"/>
                </a:rPr>
                <a:t>Is there clinical</a:t>
              </a:r>
              <a:r>
                <a:rPr kumimoji="0" lang="en-US" sz="1400" b="0" i="0" u="none" strike="noStrike" kern="0" cap="none" spc="0" normalizeH="0" baseline="0" noProof="0">
                  <a:ln>
                    <a:noFill/>
                  </a:ln>
                  <a:solidFill>
                    <a:srgbClr val="000000"/>
                  </a:solidFill>
                  <a:effectLst/>
                  <a:uLnTx/>
                  <a:uFillTx/>
                  <a:latin typeface="Myriad Pro"/>
                  <a:cs typeface="Helvetica" panose="020B0604020202020204" pitchFamily="34" charset="0"/>
                </a:rPr>
                <a:t> evidence exist on this target?</a:t>
              </a:r>
            </a:p>
          </p:txBody>
        </p:sp>
        <p:sp>
          <p:nvSpPr>
            <p:cNvPr id="35" name="TextBox 34">
              <a:extLst>
                <a:ext uri="{FF2B5EF4-FFF2-40B4-BE49-F238E27FC236}">
                  <a16:creationId xmlns:a16="http://schemas.microsoft.com/office/drawing/2014/main" id="{12660243-3009-9D41-993C-55C0FF79B757}"/>
                </a:ext>
              </a:extLst>
            </p:cNvPr>
            <p:cNvSpPr txBox="1"/>
            <p:nvPr/>
          </p:nvSpPr>
          <p:spPr>
            <a:xfrm>
              <a:off x="1722884" y="3977105"/>
              <a:ext cx="2280214" cy="307777"/>
            </a:xfrm>
            <a:prstGeom prst="rect">
              <a:avLst/>
            </a:prstGeom>
            <a:solidFill>
              <a:srgbClr val="2C5DAB">
                <a:lumMod val="20000"/>
                <a:lumOff val="80000"/>
              </a:srgbClr>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Myriad Pro"/>
                  <a:cs typeface="Helvetica" panose="020B0604020202020204" pitchFamily="34" charset="0"/>
                </a:rPr>
                <a:t>Is it of clinical interest</a:t>
              </a:r>
            </a:p>
          </p:txBody>
        </p:sp>
        <p:sp>
          <p:nvSpPr>
            <p:cNvPr id="36" name="TextBox 35">
              <a:extLst>
                <a:ext uri="{FF2B5EF4-FFF2-40B4-BE49-F238E27FC236}">
                  <a16:creationId xmlns:a16="http://schemas.microsoft.com/office/drawing/2014/main" id="{8912E92C-74AA-FE49-B050-1C52E5DF27BC}"/>
                </a:ext>
              </a:extLst>
            </p:cNvPr>
            <p:cNvSpPr txBox="1"/>
            <p:nvPr/>
          </p:nvSpPr>
          <p:spPr>
            <a:xfrm>
              <a:off x="1722884" y="4560743"/>
              <a:ext cx="2280214" cy="523220"/>
            </a:xfrm>
            <a:prstGeom prst="rect">
              <a:avLst/>
            </a:prstGeom>
            <a:solidFill>
              <a:srgbClr val="2C5DAB">
                <a:lumMod val="20000"/>
                <a:lumOff val="80000"/>
              </a:srgbClr>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a:ln>
                    <a:noFill/>
                  </a:ln>
                  <a:solidFill>
                    <a:srgbClr val="000000"/>
                  </a:solidFill>
                  <a:effectLst/>
                  <a:uLnTx/>
                  <a:uFillTx/>
                  <a:latin typeface="Myriad Pro"/>
                  <a:cs typeface="Helvetica" panose="020B0604020202020204" pitchFamily="34" charset="0"/>
                </a:rPr>
                <a:t>Is gene’s function required early on development</a:t>
              </a:r>
            </a:p>
          </p:txBody>
        </p:sp>
        <p:sp>
          <p:nvSpPr>
            <p:cNvPr id="37" name="TextBox 36">
              <a:extLst>
                <a:ext uri="{FF2B5EF4-FFF2-40B4-BE49-F238E27FC236}">
                  <a16:creationId xmlns:a16="http://schemas.microsoft.com/office/drawing/2014/main" id="{D4E99FA4-E6B2-4D45-AF9F-04D3884D8191}"/>
                </a:ext>
              </a:extLst>
            </p:cNvPr>
            <p:cNvSpPr txBox="1"/>
            <p:nvPr/>
          </p:nvSpPr>
          <p:spPr>
            <a:xfrm>
              <a:off x="1722884" y="5239929"/>
              <a:ext cx="2280214" cy="707886"/>
            </a:xfrm>
            <a:prstGeom prst="rect">
              <a:avLst/>
            </a:prstGeom>
            <a:solidFill>
              <a:srgbClr val="2C5DAB">
                <a:lumMod val="20000"/>
                <a:lumOff val="80000"/>
              </a:srgbClr>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a:ln>
                    <a:noFill/>
                  </a:ln>
                  <a:solidFill>
                    <a:srgbClr val="000000"/>
                  </a:solidFill>
                  <a:effectLst/>
                  <a:uLnTx/>
                  <a:uFillTx/>
                  <a:latin typeface="Myriad Pro"/>
                  <a:cs typeface="Helvetica" panose="020B0604020202020204" pitchFamily="34" charset="0"/>
                </a:rPr>
                <a:t>Weighted final scoring</a:t>
              </a:r>
            </a:p>
          </p:txBody>
        </p:sp>
      </p:grpSp>
      <p:sp>
        <p:nvSpPr>
          <p:cNvPr id="50" name="Slide Number Placeholder 1">
            <a:extLst>
              <a:ext uri="{FF2B5EF4-FFF2-40B4-BE49-F238E27FC236}">
                <a16:creationId xmlns:a16="http://schemas.microsoft.com/office/drawing/2014/main" id="{C3E12442-4F32-2C45-BF5B-489CE3A24FC0}"/>
              </a:ext>
            </a:extLst>
          </p:cNvPr>
          <p:cNvSpPr txBox="1">
            <a:spLocks/>
          </p:cNvSpPr>
          <p:nvPr/>
        </p:nvSpPr>
        <p:spPr>
          <a:xfrm>
            <a:off x="365512" y="6265997"/>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000" b="0" i="0" u="none" strike="noStrike" kern="1200" cap="none" spc="0" normalizeH="0" baseline="0" noProof="0">
              <a:ln>
                <a:noFill/>
              </a:ln>
              <a:solidFill>
                <a:srgbClr val="2C2D31"/>
              </a:solidFill>
              <a:effectLst/>
              <a:uLnTx/>
              <a:uFillTx/>
              <a:latin typeface="Myriad Pro"/>
            </a:endParaRPr>
          </a:p>
        </p:txBody>
      </p:sp>
    </p:spTree>
    <p:extLst>
      <p:ext uri="{BB962C8B-B14F-4D97-AF65-F5344CB8AC3E}">
        <p14:creationId xmlns:p14="http://schemas.microsoft.com/office/powerpoint/2010/main" val="3313093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
            <a:extLst>
              <a:ext uri="{FF2B5EF4-FFF2-40B4-BE49-F238E27FC236}">
                <a16:creationId xmlns:a16="http://schemas.microsoft.com/office/drawing/2014/main" id="{02F24072-2BD7-674F-AB3F-0F52E3CF03E3}"/>
              </a:ext>
            </a:extLst>
          </p:cNvPr>
          <p:cNvSpPr txBox="1">
            <a:spLocks/>
          </p:cNvSpPr>
          <p:nvPr/>
        </p:nvSpPr>
        <p:spPr>
          <a:xfrm>
            <a:off x="241052" y="229253"/>
            <a:ext cx="8661896" cy="365125"/>
          </a:xfrm>
          <a:prstGeom prst="rect">
            <a:avLst/>
          </a:prstGeom>
        </p:spPr>
        <p:txBody>
          <a:bodyPr vert="horz" lIns="91440" tIns="45720" rIns="91440" bIns="45720" rtlCol="0" anchor="b">
            <a:normAutofit fontScale="67500" lnSpcReduction="20000"/>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2600" b="0" i="0" u="none" strike="noStrike" kern="1200" cap="none" spc="0" normalizeH="0" baseline="0" noProof="0">
                <a:ln>
                  <a:noFill/>
                </a:ln>
                <a:solidFill>
                  <a:srgbClr val="01235A"/>
                </a:solidFill>
                <a:effectLst/>
                <a:uLnTx/>
                <a:uFillTx/>
                <a:latin typeface="Myriad Pro"/>
                <a:cs typeface="Segoe UI"/>
              </a:rPr>
              <a:t>Further </a:t>
            </a:r>
            <a:r>
              <a:rPr lang="en-US">
                <a:solidFill>
                  <a:srgbClr val="01235A"/>
                </a:solidFill>
                <a:cs typeface="Segoe UI"/>
              </a:rPr>
              <a:t>and partial validation of data sets via </a:t>
            </a:r>
            <a:r>
              <a:rPr kumimoji="0" lang="en-US" sz="2600" b="0" i="0" u="none" strike="noStrike" kern="1200" cap="none" spc="0" normalizeH="0" baseline="0" noProof="0">
                <a:ln>
                  <a:noFill/>
                </a:ln>
                <a:solidFill>
                  <a:srgbClr val="01235A"/>
                </a:solidFill>
                <a:effectLst/>
                <a:uLnTx/>
                <a:uFillTx/>
                <a:latin typeface="Myriad Pro"/>
                <a:cs typeface="Segoe UI"/>
              </a:rPr>
              <a:t>Deep Exome &amp; Sentieon Venn Diagram</a:t>
            </a:r>
            <a:endParaRPr lang="en-US" sz="2600" b="0" i="0" u="none" strike="noStrike" kern="1200" cap="none" spc="0" normalizeH="0" baseline="0" noProof="0">
              <a:ln>
                <a:noFill/>
              </a:ln>
              <a:solidFill>
                <a:srgbClr val="01235A"/>
              </a:solidFill>
              <a:effectLst/>
              <a:uLnTx/>
              <a:uFillTx/>
              <a:latin typeface="Myriad Pro"/>
              <a:cs typeface="Segoe UI"/>
            </a:endParaRPr>
          </a:p>
        </p:txBody>
      </p:sp>
      <p:sp>
        <p:nvSpPr>
          <p:cNvPr id="48" name="Slide Number Placeholder 3">
            <a:extLst>
              <a:ext uri="{FF2B5EF4-FFF2-40B4-BE49-F238E27FC236}">
                <a16:creationId xmlns:a16="http://schemas.microsoft.com/office/drawing/2014/main" id="{28D9AFDC-6C85-0E44-9A89-5BC1BE02CB89}"/>
              </a:ext>
            </a:extLst>
          </p:cNvPr>
          <p:cNvSpPr txBox="1">
            <a:spLocks/>
          </p:cNvSpPr>
          <p:nvPr/>
        </p:nvSpPr>
        <p:spPr>
          <a:xfrm>
            <a:off x="6032109" y="6265997"/>
            <a:ext cx="2888867" cy="365125"/>
          </a:xfrm>
          <a:prstGeom prst="rect">
            <a:avLst/>
          </a:prstGeom>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000" b="0" i="0" u="none" strike="noStrike" kern="1200" cap="none" spc="0" normalizeH="0" baseline="0" noProof="0">
              <a:ln>
                <a:noFill/>
              </a:ln>
              <a:solidFill>
                <a:srgbClr val="2C2D31"/>
              </a:solidFill>
              <a:effectLst/>
              <a:uLnTx/>
              <a:uFillTx/>
              <a:latin typeface="Myriad Pro"/>
            </a:endParaRPr>
          </a:p>
        </p:txBody>
      </p:sp>
      <p:pic>
        <p:nvPicPr>
          <p:cNvPr id="2" name="Picture 1">
            <a:extLst>
              <a:ext uri="{FF2B5EF4-FFF2-40B4-BE49-F238E27FC236}">
                <a16:creationId xmlns:a16="http://schemas.microsoft.com/office/drawing/2014/main" id="{0CF4A76B-7536-2C47-96E8-D6D2E61B25DC}"/>
              </a:ext>
            </a:extLst>
          </p:cNvPr>
          <p:cNvPicPr>
            <a:picLocks noChangeAspect="1"/>
          </p:cNvPicPr>
          <p:nvPr/>
        </p:nvPicPr>
        <p:blipFill>
          <a:blip r:embed="rId2"/>
          <a:stretch>
            <a:fillRect/>
          </a:stretch>
        </p:blipFill>
        <p:spPr>
          <a:xfrm>
            <a:off x="240069" y="685002"/>
            <a:ext cx="7851023" cy="5580094"/>
          </a:xfrm>
          <a:prstGeom prst="rect">
            <a:avLst/>
          </a:prstGeom>
        </p:spPr>
      </p:pic>
      <p:sp>
        <p:nvSpPr>
          <p:cNvPr id="34" name="TextBox 33">
            <a:extLst>
              <a:ext uri="{FF2B5EF4-FFF2-40B4-BE49-F238E27FC236}">
                <a16:creationId xmlns:a16="http://schemas.microsoft.com/office/drawing/2014/main" id="{FF2E2AB6-C26E-4752-ACE6-726C831C5E3D}"/>
              </a:ext>
            </a:extLst>
          </p:cNvPr>
          <p:cNvSpPr txBox="1"/>
          <p:nvPr/>
        </p:nvSpPr>
        <p:spPr>
          <a:xfrm>
            <a:off x="1059543" y="2858278"/>
            <a:ext cx="74748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a:t>357</a:t>
            </a:r>
            <a:endParaRPr lang="en-US" sz="2800">
              <a:cs typeface="Calibri"/>
            </a:endParaRPr>
          </a:p>
        </p:txBody>
      </p:sp>
      <p:sp>
        <p:nvSpPr>
          <p:cNvPr id="36" name="TextBox 35">
            <a:extLst>
              <a:ext uri="{FF2B5EF4-FFF2-40B4-BE49-F238E27FC236}">
                <a16:creationId xmlns:a16="http://schemas.microsoft.com/office/drawing/2014/main" id="{BA35FA5C-20DE-4D44-BAF0-9ABD14F2B65F}"/>
              </a:ext>
            </a:extLst>
          </p:cNvPr>
          <p:cNvSpPr txBox="1"/>
          <p:nvPr/>
        </p:nvSpPr>
        <p:spPr>
          <a:xfrm>
            <a:off x="3967583" y="2801257"/>
            <a:ext cx="74748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a:t>483</a:t>
            </a:r>
            <a:endParaRPr lang="en-US"/>
          </a:p>
        </p:txBody>
      </p:sp>
      <p:sp>
        <p:nvSpPr>
          <p:cNvPr id="37" name="TextBox 36">
            <a:extLst>
              <a:ext uri="{FF2B5EF4-FFF2-40B4-BE49-F238E27FC236}">
                <a16:creationId xmlns:a16="http://schemas.microsoft.com/office/drawing/2014/main" id="{856A0AA1-3A6E-4E2B-9DD8-F378DF4465E9}"/>
              </a:ext>
            </a:extLst>
          </p:cNvPr>
          <p:cNvSpPr txBox="1"/>
          <p:nvPr/>
        </p:nvSpPr>
        <p:spPr>
          <a:xfrm>
            <a:off x="6761581" y="2801256"/>
            <a:ext cx="74748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a:t>266</a:t>
            </a:r>
            <a:endParaRPr lang="en-US"/>
          </a:p>
        </p:txBody>
      </p:sp>
      <p:sp>
        <p:nvSpPr>
          <p:cNvPr id="38" name="TextBox 37">
            <a:extLst>
              <a:ext uri="{FF2B5EF4-FFF2-40B4-BE49-F238E27FC236}">
                <a16:creationId xmlns:a16="http://schemas.microsoft.com/office/drawing/2014/main" id="{8003CA4B-9717-46EF-ACD5-59CDB3922944}"/>
              </a:ext>
            </a:extLst>
          </p:cNvPr>
          <p:cNvSpPr txBox="1"/>
          <p:nvPr/>
        </p:nvSpPr>
        <p:spPr>
          <a:xfrm>
            <a:off x="852195" y="5361992"/>
            <a:ext cx="227148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t>Sentieon Data</a:t>
            </a:r>
            <a:endParaRPr lang="en-US"/>
          </a:p>
        </p:txBody>
      </p:sp>
      <p:sp>
        <p:nvSpPr>
          <p:cNvPr id="39" name="TextBox 38">
            <a:extLst>
              <a:ext uri="{FF2B5EF4-FFF2-40B4-BE49-F238E27FC236}">
                <a16:creationId xmlns:a16="http://schemas.microsoft.com/office/drawing/2014/main" id="{734DDA0C-07CC-49CB-A4AD-FF374EF1026E}"/>
              </a:ext>
            </a:extLst>
          </p:cNvPr>
          <p:cNvSpPr txBox="1"/>
          <p:nvPr/>
        </p:nvSpPr>
        <p:spPr>
          <a:xfrm>
            <a:off x="5709296" y="5361991"/>
            <a:ext cx="281577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t>Deep Exome Data</a:t>
            </a:r>
            <a:endParaRPr lang="en-US"/>
          </a:p>
        </p:txBody>
      </p:sp>
    </p:spTree>
    <p:extLst>
      <p:ext uri="{BB962C8B-B14F-4D97-AF65-F5344CB8AC3E}">
        <p14:creationId xmlns:p14="http://schemas.microsoft.com/office/powerpoint/2010/main" val="4022717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a:extLst>
              <a:ext uri="{FF2B5EF4-FFF2-40B4-BE49-F238E27FC236}">
                <a16:creationId xmlns:a16="http://schemas.microsoft.com/office/drawing/2014/main" id="{7040A781-CBBD-0C4E-A7C9-034205C56876}"/>
              </a:ext>
            </a:extLst>
          </p:cNvPr>
          <p:cNvSpPr txBox="1">
            <a:spLocks/>
          </p:cNvSpPr>
          <p:nvPr/>
        </p:nvSpPr>
        <p:spPr>
          <a:xfrm>
            <a:off x="653142" y="1255393"/>
            <a:ext cx="7837715" cy="965647"/>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2800" kern="1200" baseline="0">
                <a:solidFill>
                  <a:schemeClr val="accent1"/>
                </a:solidFill>
                <a:latin typeface="Myriad Pro"/>
                <a:ea typeface="Segoe UI" panose="020B0502040204020203" pitchFamily="34" charset="0"/>
                <a:cs typeface="Segoe UI" panose="020B0502040204020203" pitchFamily="34" charset="0"/>
              </a:defRPr>
            </a:lvl1pPr>
          </a:lstStyle>
          <a:p>
            <a:pPr>
              <a:defRPr/>
            </a:pPr>
            <a:r>
              <a:rPr lang="en-US">
                <a:solidFill>
                  <a:srgbClr val="01235A"/>
                </a:solidFill>
              </a:rPr>
              <a:t>Deep Dive into Recommended Targets</a:t>
            </a:r>
            <a:endParaRPr lang="en-US"/>
          </a:p>
        </p:txBody>
      </p:sp>
      <p:pic>
        <p:nvPicPr>
          <p:cNvPr id="27" name="Picture 26">
            <a:extLst>
              <a:ext uri="{FF2B5EF4-FFF2-40B4-BE49-F238E27FC236}">
                <a16:creationId xmlns:a16="http://schemas.microsoft.com/office/drawing/2014/main" id="{89F2EB0B-D345-1142-9605-30BEA2EBFB67}"/>
              </a:ext>
            </a:extLst>
          </p:cNvPr>
          <p:cNvPicPr>
            <a:picLocks noChangeAspect="1"/>
          </p:cNvPicPr>
          <p:nvPr/>
        </p:nvPicPr>
        <p:blipFill>
          <a:blip r:embed="rId2"/>
          <a:stretch>
            <a:fillRect/>
          </a:stretch>
        </p:blipFill>
        <p:spPr>
          <a:xfrm>
            <a:off x="4161159" y="4154137"/>
            <a:ext cx="606562" cy="965647"/>
          </a:xfrm>
          <a:prstGeom prst="rect">
            <a:avLst/>
          </a:prstGeom>
        </p:spPr>
      </p:pic>
    </p:spTree>
    <p:extLst>
      <p:ext uri="{BB962C8B-B14F-4D97-AF65-F5344CB8AC3E}">
        <p14:creationId xmlns:p14="http://schemas.microsoft.com/office/powerpoint/2010/main" val="2753369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
            <a:extLst>
              <a:ext uri="{FF2B5EF4-FFF2-40B4-BE49-F238E27FC236}">
                <a16:creationId xmlns:a16="http://schemas.microsoft.com/office/drawing/2014/main" id="{02F24072-2BD7-674F-AB3F-0F52E3CF03E3}"/>
              </a:ext>
            </a:extLst>
          </p:cNvPr>
          <p:cNvSpPr txBox="1">
            <a:spLocks/>
          </p:cNvSpPr>
          <p:nvPr/>
        </p:nvSpPr>
        <p:spPr>
          <a:xfrm>
            <a:off x="241052" y="18251"/>
            <a:ext cx="8661896" cy="763442"/>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2600" b="0" kern="1200">
                <a:solidFill>
                  <a:schemeClr val="accent1"/>
                </a:solidFill>
                <a:latin typeface="Myriad Pro"/>
                <a:ea typeface="Myriad Pro"/>
                <a:cs typeface="Segoe UI" panose="020B0502040204020203" pitchFamily="34" charset="0"/>
              </a:defRPr>
            </a:lvl1pPr>
          </a:lstStyle>
          <a:p>
            <a:pPr algn="ctr"/>
            <a:r>
              <a:rPr lang="en-US">
                <a:solidFill>
                  <a:srgbClr val="01235A"/>
                </a:solidFill>
                <a:cs typeface="Segoe UI"/>
              </a:rPr>
              <a:t>Tenascin-X(TNXB) Partially Lost in John's Case</a:t>
            </a:r>
          </a:p>
        </p:txBody>
      </p:sp>
      <p:sp>
        <p:nvSpPr>
          <p:cNvPr id="2" name="Rectangle 1">
            <a:extLst>
              <a:ext uri="{FF2B5EF4-FFF2-40B4-BE49-F238E27FC236}">
                <a16:creationId xmlns:a16="http://schemas.microsoft.com/office/drawing/2014/main" id="{BD8C78CF-8610-6D4D-A9B1-738F76CB1BE2}"/>
              </a:ext>
            </a:extLst>
          </p:cNvPr>
          <p:cNvSpPr/>
          <p:nvPr/>
        </p:nvSpPr>
        <p:spPr>
          <a:xfrm>
            <a:off x="972185" y="2574422"/>
            <a:ext cx="7145704" cy="3477875"/>
          </a:xfrm>
          <a:prstGeom prst="rect">
            <a:avLst/>
          </a:prstGeom>
        </p:spPr>
        <p:txBody>
          <a:bodyPr wrap="square" anchor="t">
            <a:spAutoFit/>
          </a:bodyPr>
          <a:lstStyle/>
          <a:p>
            <a:pPr marL="342900" indent="-342900">
              <a:buFont typeface="Arial"/>
              <a:buChar char="•"/>
            </a:pPr>
            <a:r>
              <a:rPr lang="en-US" sz="2000">
                <a:cs typeface="Calibri"/>
              </a:rPr>
              <a:t>Variant involves frame shift</a:t>
            </a:r>
            <a:endParaRPr lang="en-US" sz="2000"/>
          </a:p>
          <a:p>
            <a:pPr marL="342900" indent="-342900">
              <a:buFont typeface="Arial"/>
              <a:buChar char="•"/>
            </a:pPr>
            <a:r>
              <a:rPr lang="en-US" sz="2000"/>
              <a:t>An extracellular-matrix protein </a:t>
            </a:r>
            <a:endParaRPr lang="en-US" sz="2000">
              <a:cs typeface="Calibri"/>
            </a:endParaRPr>
          </a:p>
          <a:p>
            <a:pPr marL="342900" indent="-342900">
              <a:buFont typeface="Arial"/>
              <a:buChar char="•"/>
            </a:pPr>
            <a:r>
              <a:rPr lang="en-US" sz="2000"/>
              <a:t>Required for organismal architectural</a:t>
            </a:r>
            <a:endParaRPr lang="en-US" sz="2000">
              <a:cs typeface="Calibri"/>
            </a:endParaRPr>
          </a:p>
          <a:p>
            <a:pPr marL="342900" indent="-342900">
              <a:buFont typeface="Arial"/>
              <a:buChar char="•"/>
            </a:pPr>
            <a:r>
              <a:rPr lang="en-US" sz="2000"/>
              <a:t>Evolutionary conserved suggesting architectural protein, as it displays features of a matricellular matrix by modulating cell adhesion</a:t>
            </a:r>
            <a:endParaRPr lang="en-US" sz="2000">
              <a:cs typeface="Calibri"/>
            </a:endParaRPr>
          </a:p>
          <a:p>
            <a:pPr marL="342900" indent="-342900">
              <a:buFont typeface="Arial"/>
              <a:buChar char="•"/>
            </a:pPr>
            <a:r>
              <a:rPr lang="en-US" sz="2000">
                <a:ea typeface="+mn-lt"/>
                <a:cs typeface="+mn-lt"/>
              </a:rPr>
              <a:t>TNXB-deficiency leads to greater symptoms of reflux, indigestion and abdominal pain.</a:t>
            </a:r>
            <a:endParaRPr lang="en-US">
              <a:cs typeface="Calibri" panose="020F0502020204030204"/>
            </a:endParaRPr>
          </a:p>
          <a:p>
            <a:pPr marL="342900" indent="-342900">
              <a:buFont typeface="Arial"/>
              <a:buChar char="•"/>
            </a:pPr>
            <a:r>
              <a:rPr lang="en-US" sz="2000">
                <a:ea typeface="+mn-lt"/>
                <a:cs typeface="+mn-lt"/>
              </a:rPr>
              <a:t>Partial relief from GABA-B agonists, like benzodiazepines (which John currently takes and have worked)</a:t>
            </a:r>
          </a:p>
          <a:p>
            <a:pPr marL="342900" indent="-342900">
              <a:buFont typeface="Arial"/>
              <a:buChar char="•"/>
            </a:pPr>
            <a:r>
              <a:rPr lang="en-US" sz="2000">
                <a:ea typeface="+mn-lt"/>
                <a:cs typeface="+mn-lt"/>
              </a:rPr>
              <a:t>Known to be mutated in Ehlers-Danlos type III disease patients</a:t>
            </a:r>
          </a:p>
        </p:txBody>
      </p:sp>
      <p:sp>
        <p:nvSpPr>
          <p:cNvPr id="7" name="Slide Number Placeholder 1">
            <a:extLst>
              <a:ext uri="{FF2B5EF4-FFF2-40B4-BE49-F238E27FC236}">
                <a16:creationId xmlns:a16="http://schemas.microsoft.com/office/drawing/2014/main" id="{1295263E-997A-5745-9279-95FC551788DD}"/>
              </a:ext>
            </a:extLst>
          </p:cNvPr>
          <p:cNvSpPr txBox="1">
            <a:spLocks/>
          </p:cNvSpPr>
          <p:nvPr/>
        </p:nvSpPr>
        <p:spPr>
          <a:xfrm>
            <a:off x="365512" y="6265997"/>
            <a:ext cx="8412977" cy="365125"/>
          </a:xfrm>
          <a:prstGeom prst="rect">
            <a:avLst/>
          </a:prstGeom>
          <a:solidFill>
            <a:schemeClr val="accent5">
              <a:lumMod val="20000"/>
              <a:lumOff val="80000"/>
            </a:schemeClr>
          </a:solidFill>
        </p:spPr>
        <p:txBody>
          <a:bodyPr vert="horz" lIns="91440" tIns="45720" rIns="91440" bIns="45720" rtlCol="0" anchor="ctr"/>
          <a:lstStyle>
            <a:defPPr>
              <a:defRPr lang="en-US"/>
            </a:defPPr>
            <a:lvl1pPr marL="0" marR="0" indent="0" algn="r" defTabSz="457200" rtl="0" eaLnBrk="1" fontAlgn="auto" latinLnBrk="0" hangingPunct="1">
              <a:lnSpc>
                <a:spcPct val="100000"/>
              </a:lnSpc>
              <a:spcBef>
                <a:spcPts val="0"/>
              </a:spcBef>
              <a:spcAft>
                <a:spcPts val="0"/>
              </a:spcAft>
              <a:buClrTx/>
              <a:buSzTx/>
              <a:buFontTx/>
              <a:buNone/>
              <a:tabLst/>
              <a:defRPr sz="1000" kern="1200">
                <a:solidFill>
                  <a:srgbClr val="2C2D31"/>
                </a:solidFill>
                <a:latin typeface="Myriad Pro"/>
                <a:ea typeface="Segoe UI" panose="020B0502040204020203" pitchFamily="34" charset="0"/>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fld id="{A3EEC36E-588D-FF4A-A236-F8D1AB4448CE}" type="slidenum">
              <a:rPr kumimoji="0" lang="en-US" sz="1000" b="0" i="0" u="none" strike="noStrike" kern="1200" cap="none" spc="0" normalizeH="0" baseline="0" noProof="0" smtClean="0">
                <a:ln>
                  <a:noFill/>
                </a:ln>
                <a:solidFill>
                  <a:srgbClr val="2C2D31"/>
                </a:solidFill>
                <a:effectLst/>
                <a:uLnTx/>
                <a:uFillTx/>
                <a:latin typeface="Myriad Pro"/>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000" b="0" i="0" u="none" strike="noStrike" kern="1200" cap="none" spc="0" normalizeH="0" baseline="0" noProof="0">
              <a:ln>
                <a:noFill/>
              </a:ln>
              <a:solidFill>
                <a:srgbClr val="2C2D31"/>
              </a:solidFill>
              <a:effectLst/>
              <a:uLnTx/>
              <a:uFillTx/>
              <a:latin typeface="Myriad Pro"/>
            </a:endParaRPr>
          </a:p>
        </p:txBody>
      </p:sp>
      <p:pic>
        <p:nvPicPr>
          <p:cNvPr id="1026" name="Picture 2" descr="https://lh5.googleusercontent.com/IGmop5RlDnA_4brse48fJGktWZUqDeLeub15dyN3BvCAgg6E_5URbcj9wYhsAD7dkX5NQDY6bXYhRvIzeTOeWov5HxNaMs5G1hmtfoxC2FJ2foAuBvcs2JhoHHVLhoew2wd1">
            <a:extLst>
              <a:ext uri="{FF2B5EF4-FFF2-40B4-BE49-F238E27FC236}">
                <a16:creationId xmlns:a16="http://schemas.microsoft.com/office/drawing/2014/main" id="{595D63E4-1A26-8745-ACD7-0373D2FD50F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34937"/>
          <a:stretch/>
        </p:blipFill>
        <p:spPr bwMode="auto">
          <a:xfrm>
            <a:off x="647082" y="781777"/>
            <a:ext cx="7785100" cy="165261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62439FC3-DCB7-BF4D-8F52-C1C78008A584}"/>
              </a:ext>
            </a:extLst>
          </p:cNvPr>
          <p:cNvPicPr>
            <a:picLocks noChangeAspect="1"/>
          </p:cNvPicPr>
          <p:nvPr/>
        </p:nvPicPr>
        <p:blipFill>
          <a:blip r:embed="rId3"/>
          <a:stretch>
            <a:fillRect/>
          </a:stretch>
        </p:blipFill>
        <p:spPr>
          <a:xfrm>
            <a:off x="90493" y="343825"/>
            <a:ext cx="826468" cy="1066803"/>
          </a:xfrm>
          <a:prstGeom prst="rect">
            <a:avLst/>
          </a:prstGeom>
        </p:spPr>
      </p:pic>
    </p:spTree>
    <p:extLst>
      <p:ext uri="{BB962C8B-B14F-4D97-AF65-F5344CB8AC3E}">
        <p14:creationId xmlns:p14="http://schemas.microsoft.com/office/powerpoint/2010/main" val="1758337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1026"/>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TotalTime>
  <Words>970</Words>
  <Application>Microsoft Macintosh PowerPoint</Application>
  <PresentationFormat>On-screen Show (4:3)</PresentationFormat>
  <Paragraphs>144</Paragraphs>
  <Slides>20</Slides>
  <Notes>1</Notes>
  <HiddenSlides>5</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Arial,Sans-Serif</vt:lpstr>
      <vt:lpstr>Calibri</vt:lpstr>
      <vt:lpstr>Calibri Light</vt:lpstr>
      <vt:lpstr>Myriad Pro</vt:lpstr>
      <vt:lpstr>Verdana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TNXB Variant is Heterozygous</vt:lpstr>
      <vt:lpstr>PowerPoint Presentation</vt:lpstr>
      <vt:lpstr>PowerPoint Presentation</vt:lpstr>
      <vt:lpstr>ATP7B/ALG11 is Homozygous</vt:lpstr>
      <vt:lpstr>PowerPoint Presentation</vt:lpstr>
      <vt:lpstr>Next Steps</vt:lpstr>
      <vt:lpstr>Additional Slides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Kubilay Demir</dc:creator>
  <cp:lastModifiedBy>Kubilay Demir</cp:lastModifiedBy>
  <cp:revision>1</cp:revision>
  <dcterms:created xsi:type="dcterms:W3CDTF">2019-06-09T20:05:40Z</dcterms:created>
  <dcterms:modified xsi:type="dcterms:W3CDTF">2019-06-09T22:53:26Z</dcterms:modified>
</cp:coreProperties>
</file>